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6"/>
  </p:notesMasterIdLst>
  <p:sldIdLst>
    <p:sldId id="319" r:id="rId5"/>
    <p:sldId id="434" r:id="rId6"/>
    <p:sldId id="431" r:id="rId7"/>
    <p:sldId id="410" r:id="rId8"/>
    <p:sldId id="378" r:id="rId9"/>
    <p:sldId id="438" r:id="rId10"/>
    <p:sldId id="437" r:id="rId11"/>
    <p:sldId id="435" r:id="rId12"/>
    <p:sldId id="432" r:id="rId13"/>
    <p:sldId id="332" r:id="rId14"/>
    <p:sldId id="331" r:id="rId15"/>
    <p:sldId id="433" r:id="rId16"/>
    <p:sldId id="413" r:id="rId17"/>
    <p:sldId id="412" r:id="rId18"/>
    <p:sldId id="415" r:id="rId19"/>
    <p:sldId id="402" r:id="rId20"/>
    <p:sldId id="399" r:id="rId21"/>
    <p:sldId id="416" r:id="rId22"/>
    <p:sldId id="406" r:id="rId23"/>
    <p:sldId id="407" r:id="rId24"/>
    <p:sldId id="408" r:id="rId25"/>
    <p:sldId id="417" r:id="rId26"/>
    <p:sldId id="371" r:id="rId27"/>
    <p:sldId id="375" r:id="rId28"/>
    <p:sldId id="372" r:id="rId29"/>
    <p:sldId id="419" r:id="rId30"/>
    <p:sldId id="330" r:id="rId31"/>
    <p:sldId id="355" r:id="rId32"/>
    <p:sldId id="400" r:id="rId33"/>
    <p:sldId id="420" r:id="rId34"/>
    <p:sldId id="353" r:id="rId35"/>
    <p:sldId id="377" r:id="rId36"/>
    <p:sldId id="386" r:id="rId37"/>
    <p:sldId id="401" r:id="rId38"/>
    <p:sldId id="421" r:id="rId39"/>
    <p:sldId id="358" r:id="rId40"/>
    <p:sldId id="359" r:id="rId41"/>
    <p:sldId id="360" r:id="rId42"/>
    <p:sldId id="422" r:id="rId43"/>
    <p:sldId id="405" r:id="rId44"/>
    <p:sldId id="404" r:id="rId45"/>
    <p:sldId id="391" r:id="rId46"/>
    <p:sldId id="423" r:id="rId47"/>
    <p:sldId id="392" r:id="rId48"/>
    <p:sldId id="393" r:id="rId49"/>
    <p:sldId id="394" r:id="rId50"/>
    <p:sldId id="395" r:id="rId51"/>
    <p:sldId id="409" r:id="rId52"/>
    <p:sldId id="424" r:id="rId53"/>
    <p:sldId id="414" r:id="rId54"/>
    <p:sldId id="337"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30B"/>
    <a:srgbClr val="2B8B0C"/>
    <a:srgbClr val="368056"/>
    <a:srgbClr val="F83510"/>
    <a:srgbClr val="F83C32"/>
    <a:srgbClr val="008881"/>
    <a:srgbClr val="00A79D"/>
    <a:srgbClr val="00786E"/>
    <a:srgbClr val="17232A"/>
    <a:srgbClr val="155A8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83333" autoAdjust="0"/>
  </p:normalViewPr>
  <p:slideViewPr>
    <p:cSldViewPr snapToGrid="0" snapToObjects="1">
      <p:cViewPr varScale="1">
        <p:scale>
          <a:sx n="106" d="100"/>
          <a:sy n="106" d="100"/>
        </p:scale>
        <p:origin x="-66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F068FC-ACE3-F347-BC0E-8CC0DDAF0F82}"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DD68BA80-C4EF-2141-AAF1-449B39DB3F7E}" type="asst">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spring-boot-starter-web</a:t>
          </a:r>
          <a:endParaRPr lang="en-US" dirty="0">
            <a:latin typeface="Courier"/>
            <a:cs typeface="Courier"/>
          </a:endParaRPr>
        </a:p>
      </dgm:t>
    </dgm:pt>
    <dgm:pt modelId="{21758184-EEF3-C349-9B86-F0163D77712B}" type="parTrans" cxnId="{5105F5F7-C1A4-084B-8D3D-7D08A131E88E}">
      <dgm:prSet/>
      <dgm:spPr/>
      <dgm:t>
        <a:bodyPr/>
        <a:lstStyle/>
        <a:p>
          <a:endParaRPr lang="en-US"/>
        </a:p>
      </dgm:t>
    </dgm:pt>
    <dgm:pt modelId="{DBDDE7ED-47AF-5942-B16B-1F0FFCB02B04}" type="sibTrans" cxnId="{5105F5F7-C1A4-084B-8D3D-7D08A131E88E}">
      <dgm:prSet/>
      <dgm:spPr/>
      <dgm:t>
        <a:bodyPr/>
        <a:lstStyle/>
        <a:p>
          <a:endParaRPr lang="en-US"/>
        </a:p>
      </dgm:t>
    </dgm:pt>
    <dgm:pt modelId="{5582925C-AB2C-4F44-8438-6593FB492669}">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spring-web</a:t>
          </a:r>
          <a:endParaRPr lang="en-US" dirty="0">
            <a:latin typeface="Courier"/>
            <a:cs typeface="Courier"/>
          </a:endParaRPr>
        </a:p>
      </dgm:t>
    </dgm:pt>
    <dgm:pt modelId="{B475D1D4-6106-2D49-B91B-2E9F08C0382F}" type="parTrans" cxnId="{705DB61F-1A1D-3048-AB88-285F79BCAC61}">
      <dgm:prSet/>
      <dgm:spPr/>
      <dgm:t>
        <a:bodyPr/>
        <a:lstStyle/>
        <a:p>
          <a:endParaRPr lang="en-US"/>
        </a:p>
      </dgm:t>
    </dgm:pt>
    <dgm:pt modelId="{EC6FAD9F-D862-9343-A147-3F82AD258006}" type="sibTrans" cxnId="{705DB61F-1A1D-3048-AB88-285F79BCAC61}">
      <dgm:prSet/>
      <dgm:spPr/>
      <dgm:t>
        <a:bodyPr/>
        <a:lstStyle/>
        <a:p>
          <a:endParaRPr lang="en-US"/>
        </a:p>
      </dgm:t>
    </dgm:pt>
    <dgm:pt modelId="{ABA8F058-B2C6-6A4D-9878-CC8CB2891572}">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spring-boot-starter-tomcat</a:t>
          </a:r>
          <a:endParaRPr lang="en-US" dirty="0">
            <a:latin typeface="Courier"/>
            <a:cs typeface="Courier"/>
          </a:endParaRPr>
        </a:p>
      </dgm:t>
    </dgm:pt>
    <dgm:pt modelId="{3F90881F-0A91-F24C-B0CB-0D74544425AA}" type="parTrans" cxnId="{421AB8C0-E66D-2F46-B45B-0C0051122DBE}">
      <dgm:prSet/>
      <dgm:spPr/>
      <dgm:t>
        <a:bodyPr/>
        <a:lstStyle/>
        <a:p>
          <a:endParaRPr lang="en-US"/>
        </a:p>
      </dgm:t>
    </dgm:pt>
    <dgm:pt modelId="{982DF289-41FF-4A4A-B91A-BE7CD2C7F70F}" type="sibTrans" cxnId="{421AB8C0-E66D-2F46-B45B-0C0051122DBE}">
      <dgm:prSet/>
      <dgm:spPr/>
      <dgm:t>
        <a:bodyPr/>
        <a:lstStyle/>
        <a:p>
          <a:endParaRPr lang="en-US"/>
        </a:p>
      </dgm:t>
    </dgm:pt>
    <dgm:pt modelId="{8E92EF53-0DAF-6142-823A-F0720ADB4033}">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spring-boot-starter-validation</a:t>
          </a:r>
          <a:endParaRPr lang="en-US" dirty="0">
            <a:latin typeface="Courier"/>
            <a:cs typeface="Courier"/>
          </a:endParaRPr>
        </a:p>
      </dgm:t>
    </dgm:pt>
    <dgm:pt modelId="{AD3D6DCE-C26B-934E-B163-92E5F230693B}" type="parTrans" cxnId="{04E127F4-D9FD-7A4B-B833-0784850A496D}">
      <dgm:prSet/>
      <dgm:spPr/>
      <dgm:t>
        <a:bodyPr/>
        <a:lstStyle/>
        <a:p>
          <a:endParaRPr lang="en-US"/>
        </a:p>
      </dgm:t>
    </dgm:pt>
    <dgm:pt modelId="{41961600-F548-B14D-AA47-1AD9965EFFA7}" type="sibTrans" cxnId="{04E127F4-D9FD-7A4B-B833-0784850A496D}">
      <dgm:prSet/>
      <dgm:spPr/>
      <dgm:t>
        <a:bodyPr/>
        <a:lstStyle/>
        <a:p>
          <a:endParaRPr lang="en-US"/>
        </a:p>
      </dgm:t>
    </dgm:pt>
    <dgm:pt modelId="{50FEB76C-F545-184C-96C1-D76CF194A93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smtClean="0">
              <a:latin typeface="Courier"/>
              <a:cs typeface="Courier"/>
            </a:rPr>
            <a:t>spring-</a:t>
          </a:r>
          <a:r>
            <a:rPr lang="en-US" dirty="0" err="1" smtClean="0">
              <a:latin typeface="Courier"/>
              <a:cs typeface="Courier"/>
            </a:rPr>
            <a:t>webmvc</a:t>
          </a:r>
          <a:endParaRPr lang="en-US" dirty="0">
            <a:latin typeface="Courier"/>
            <a:cs typeface="Courier"/>
          </a:endParaRPr>
        </a:p>
      </dgm:t>
    </dgm:pt>
    <dgm:pt modelId="{BE53DA70-68D9-A448-9293-8D297B79D297}" type="parTrans" cxnId="{3FD88795-DD7B-3648-9584-089FB977BA70}">
      <dgm:prSet/>
      <dgm:spPr/>
      <dgm:t>
        <a:bodyPr/>
        <a:lstStyle/>
        <a:p>
          <a:endParaRPr lang="en-US"/>
        </a:p>
      </dgm:t>
    </dgm:pt>
    <dgm:pt modelId="{D93BDF58-8D15-674F-A5B4-4220EE87E118}" type="sibTrans" cxnId="{3FD88795-DD7B-3648-9584-089FB977BA70}">
      <dgm:prSet/>
      <dgm:spPr/>
      <dgm:t>
        <a:bodyPr/>
        <a:lstStyle/>
        <a:p>
          <a:endParaRPr lang="en-US"/>
        </a:p>
      </dgm:t>
    </dgm:pt>
    <dgm:pt modelId="{6A413C6E-B137-A148-B8AA-26FC9F894AA5}">
      <dgm:prSet phldrT="[Text]"/>
      <dgm:spPr>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gradFill>
      </dgm:spPr>
      <dgm:t>
        <a:bodyPr/>
        <a:lstStyle/>
        <a:p>
          <a:r>
            <a:rPr lang="en-US" dirty="0" err="1" smtClean="0">
              <a:latin typeface="Courier"/>
              <a:cs typeface="Courier"/>
            </a:rPr>
            <a:t>jackson-databind</a:t>
          </a:r>
          <a:endParaRPr lang="en-US" dirty="0">
            <a:latin typeface="Courier"/>
            <a:cs typeface="Courier"/>
          </a:endParaRPr>
        </a:p>
      </dgm:t>
    </dgm:pt>
    <dgm:pt modelId="{27702088-3299-C341-BC4B-B83DFE735C79}" type="parTrans" cxnId="{96AE3213-EC2D-6143-AE1B-B6B3E42027AF}">
      <dgm:prSet/>
      <dgm:spPr/>
      <dgm:t>
        <a:bodyPr/>
        <a:lstStyle/>
        <a:p>
          <a:endParaRPr lang="en-US"/>
        </a:p>
      </dgm:t>
    </dgm:pt>
    <dgm:pt modelId="{5C974F7C-5310-DF42-AA47-220C51E70804}" type="sibTrans" cxnId="{96AE3213-EC2D-6143-AE1B-B6B3E42027AF}">
      <dgm:prSet/>
      <dgm:spPr/>
      <dgm:t>
        <a:bodyPr/>
        <a:lstStyle/>
        <a:p>
          <a:endParaRPr lang="en-US"/>
        </a:p>
      </dgm:t>
    </dgm:pt>
    <dgm:pt modelId="{6D310B88-D705-8B4F-97EF-E8DF031F4C85}" type="pres">
      <dgm:prSet presAssocID="{0FF068FC-ACE3-F347-BC0E-8CC0DDAF0F82}" presName="hierChild1" presStyleCnt="0">
        <dgm:presLayoutVars>
          <dgm:orgChart val="1"/>
          <dgm:chPref val="1"/>
          <dgm:dir/>
          <dgm:animOne val="branch"/>
          <dgm:animLvl val="lvl"/>
          <dgm:resizeHandles/>
        </dgm:presLayoutVars>
      </dgm:prSet>
      <dgm:spPr/>
      <dgm:t>
        <a:bodyPr/>
        <a:lstStyle/>
        <a:p>
          <a:endParaRPr lang="en-US"/>
        </a:p>
      </dgm:t>
    </dgm:pt>
    <dgm:pt modelId="{BA04BA6C-ECC7-C64C-9E18-27F1305CFFB0}" type="pres">
      <dgm:prSet presAssocID="{DD68BA80-C4EF-2141-AAF1-449B39DB3F7E}" presName="hierRoot1" presStyleCnt="0">
        <dgm:presLayoutVars>
          <dgm:hierBranch val="init"/>
        </dgm:presLayoutVars>
      </dgm:prSet>
      <dgm:spPr/>
    </dgm:pt>
    <dgm:pt modelId="{8597F5C7-FCF3-4C46-A8D8-55E72E892408}" type="pres">
      <dgm:prSet presAssocID="{DD68BA80-C4EF-2141-AAF1-449B39DB3F7E}" presName="rootComposite1" presStyleCnt="0"/>
      <dgm:spPr/>
    </dgm:pt>
    <dgm:pt modelId="{0921ECC6-BDCB-F84A-81F4-D4FE71BEFF07}" type="pres">
      <dgm:prSet presAssocID="{DD68BA80-C4EF-2141-AAF1-449B39DB3F7E}" presName="rootText1" presStyleLbl="node0" presStyleIdx="0" presStyleCnt="1" custScaleX="236344">
        <dgm:presLayoutVars>
          <dgm:chPref val="3"/>
        </dgm:presLayoutVars>
      </dgm:prSet>
      <dgm:spPr/>
      <dgm:t>
        <a:bodyPr/>
        <a:lstStyle/>
        <a:p>
          <a:endParaRPr lang="en-US"/>
        </a:p>
      </dgm:t>
    </dgm:pt>
    <dgm:pt modelId="{E082ABB4-C786-484C-A9EC-F00B386CC989}" type="pres">
      <dgm:prSet presAssocID="{DD68BA80-C4EF-2141-AAF1-449B39DB3F7E}" presName="rootConnector1" presStyleLbl="asst0" presStyleIdx="0" presStyleCnt="0"/>
      <dgm:spPr/>
      <dgm:t>
        <a:bodyPr/>
        <a:lstStyle/>
        <a:p>
          <a:endParaRPr lang="en-US"/>
        </a:p>
      </dgm:t>
    </dgm:pt>
    <dgm:pt modelId="{F34A1FC0-BC59-E343-A55A-9856E54B3911}" type="pres">
      <dgm:prSet presAssocID="{DD68BA80-C4EF-2141-AAF1-449B39DB3F7E}" presName="hierChild2" presStyleCnt="0"/>
      <dgm:spPr/>
    </dgm:pt>
    <dgm:pt modelId="{16FFACAF-8B31-CB45-A5C1-E48575539F7F}" type="pres">
      <dgm:prSet presAssocID="{B475D1D4-6106-2D49-B91B-2E9F08C0382F}" presName="Name37" presStyleLbl="parChTrans1D2" presStyleIdx="0" presStyleCnt="5"/>
      <dgm:spPr/>
      <dgm:t>
        <a:bodyPr/>
        <a:lstStyle/>
        <a:p>
          <a:endParaRPr lang="en-US"/>
        </a:p>
      </dgm:t>
    </dgm:pt>
    <dgm:pt modelId="{A9753DD4-F2D2-274C-AA4A-190F5728A5F9}" type="pres">
      <dgm:prSet presAssocID="{5582925C-AB2C-4F44-8438-6593FB492669}" presName="hierRoot2" presStyleCnt="0">
        <dgm:presLayoutVars>
          <dgm:hierBranch val="init"/>
        </dgm:presLayoutVars>
      </dgm:prSet>
      <dgm:spPr/>
    </dgm:pt>
    <dgm:pt modelId="{6E2E2654-0945-234B-93B6-1AEB022D4313}" type="pres">
      <dgm:prSet presAssocID="{5582925C-AB2C-4F44-8438-6593FB492669}" presName="rootComposite" presStyleCnt="0"/>
      <dgm:spPr/>
    </dgm:pt>
    <dgm:pt modelId="{5DC01642-2922-9B4F-8520-9653C6EE6C5C}" type="pres">
      <dgm:prSet presAssocID="{5582925C-AB2C-4F44-8438-6593FB492669}" presName="rootText" presStyleLbl="node2" presStyleIdx="0" presStyleCnt="5">
        <dgm:presLayoutVars>
          <dgm:chPref val="3"/>
        </dgm:presLayoutVars>
      </dgm:prSet>
      <dgm:spPr/>
      <dgm:t>
        <a:bodyPr/>
        <a:lstStyle/>
        <a:p>
          <a:endParaRPr lang="en-US"/>
        </a:p>
      </dgm:t>
    </dgm:pt>
    <dgm:pt modelId="{87285E70-785B-784E-89D9-BC3FEF46646A}" type="pres">
      <dgm:prSet presAssocID="{5582925C-AB2C-4F44-8438-6593FB492669}" presName="rootConnector" presStyleLbl="node2" presStyleIdx="0" presStyleCnt="5"/>
      <dgm:spPr/>
      <dgm:t>
        <a:bodyPr/>
        <a:lstStyle/>
        <a:p>
          <a:endParaRPr lang="en-US"/>
        </a:p>
      </dgm:t>
    </dgm:pt>
    <dgm:pt modelId="{8E545872-DD13-E24D-924E-84F34DA1E395}" type="pres">
      <dgm:prSet presAssocID="{5582925C-AB2C-4F44-8438-6593FB492669}" presName="hierChild4" presStyleCnt="0"/>
      <dgm:spPr/>
    </dgm:pt>
    <dgm:pt modelId="{A0B8B6AE-455E-0C43-B93A-3567BF2B8B05}" type="pres">
      <dgm:prSet presAssocID="{5582925C-AB2C-4F44-8438-6593FB492669}" presName="hierChild5" presStyleCnt="0"/>
      <dgm:spPr/>
    </dgm:pt>
    <dgm:pt modelId="{3D93B07A-CF44-9E45-ADDC-0972FCEB4CCA}" type="pres">
      <dgm:prSet presAssocID="{3F90881F-0A91-F24C-B0CB-0D74544425AA}" presName="Name37" presStyleLbl="parChTrans1D2" presStyleIdx="1" presStyleCnt="5"/>
      <dgm:spPr/>
      <dgm:t>
        <a:bodyPr/>
        <a:lstStyle/>
        <a:p>
          <a:endParaRPr lang="en-US"/>
        </a:p>
      </dgm:t>
    </dgm:pt>
    <dgm:pt modelId="{7B65ACF8-72B8-464C-B46E-E65B9F8C1C29}" type="pres">
      <dgm:prSet presAssocID="{ABA8F058-B2C6-6A4D-9878-CC8CB2891572}" presName="hierRoot2" presStyleCnt="0">
        <dgm:presLayoutVars>
          <dgm:hierBranch val="init"/>
        </dgm:presLayoutVars>
      </dgm:prSet>
      <dgm:spPr/>
    </dgm:pt>
    <dgm:pt modelId="{9476FC0C-EEA3-1541-A74A-2D638C0D91C4}" type="pres">
      <dgm:prSet presAssocID="{ABA8F058-B2C6-6A4D-9878-CC8CB2891572}" presName="rootComposite" presStyleCnt="0"/>
      <dgm:spPr/>
    </dgm:pt>
    <dgm:pt modelId="{1CED2990-24F4-8A42-A5B3-52664706AC4A}" type="pres">
      <dgm:prSet presAssocID="{ABA8F058-B2C6-6A4D-9878-CC8CB2891572}" presName="rootText" presStyleLbl="node2" presStyleIdx="1" presStyleCnt="5">
        <dgm:presLayoutVars>
          <dgm:chPref val="3"/>
        </dgm:presLayoutVars>
      </dgm:prSet>
      <dgm:spPr/>
      <dgm:t>
        <a:bodyPr/>
        <a:lstStyle/>
        <a:p>
          <a:endParaRPr lang="en-US"/>
        </a:p>
      </dgm:t>
    </dgm:pt>
    <dgm:pt modelId="{FB6D940C-6E2A-3046-8F31-93AE93B00377}" type="pres">
      <dgm:prSet presAssocID="{ABA8F058-B2C6-6A4D-9878-CC8CB2891572}" presName="rootConnector" presStyleLbl="node2" presStyleIdx="1" presStyleCnt="5"/>
      <dgm:spPr/>
      <dgm:t>
        <a:bodyPr/>
        <a:lstStyle/>
        <a:p>
          <a:endParaRPr lang="en-US"/>
        </a:p>
      </dgm:t>
    </dgm:pt>
    <dgm:pt modelId="{FC38B7C0-9CAC-4141-84A2-367EADE528AD}" type="pres">
      <dgm:prSet presAssocID="{ABA8F058-B2C6-6A4D-9878-CC8CB2891572}" presName="hierChild4" presStyleCnt="0"/>
      <dgm:spPr/>
    </dgm:pt>
    <dgm:pt modelId="{468083AB-E7D5-C54A-A89D-CACD8CA89A0D}" type="pres">
      <dgm:prSet presAssocID="{ABA8F058-B2C6-6A4D-9878-CC8CB2891572}" presName="hierChild5" presStyleCnt="0"/>
      <dgm:spPr/>
    </dgm:pt>
    <dgm:pt modelId="{621E7FD7-D0AB-BA40-AFBC-0A5E20A67361}" type="pres">
      <dgm:prSet presAssocID="{AD3D6DCE-C26B-934E-B163-92E5F230693B}" presName="Name37" presStyleLbl="parChTrans1D2" presStyleIdx="2" presStyleCnt="5"/>
      <dgm:spPr/>
      <dgm:t>
        <a:bodyPr/>
        <a:lstStyle/>
        <a:p>
          <a:endParaRPr lang="en-US"/>
        </a:p>
      </dgm:t>
    </dgm:pt>
    <dgm:pt modelId="{CBF4FD0E-934B-AE45-BF90-25A29281EE65}" type="pres">
      <dgm:prSet presAssocID="{8E92EF53-0DAF-6142-823A-F0720ADB4033}" presName="hierRoot2" presStyleCnt="0">
        <dgm:presLayoutVars>
          <dgm:hierBranch val="init"/>
        </dgm:presLayoutVars>
      </dgm:prSet>
      <dgm:spPr/>
    </dgm:pt>
    <dgm:pt modelId="{0B17C381-B647-3442-95BD-F4019255BB8A}" type="pres">
      <dgm:prSet presAssocID="{8E92EF53-0DAF-6142-823A-F0720ADB4033}" presName="rootComposite" presStyleCnt="0"/>
      <dgm:spPr/>
    </dgm:pt>
    <dgm:pt modelId="{4BD98E4D-C94A-7F49-A700-CC904AB1B00C}" type="pres">
      <dgm:prSet presAssocID="{8E92EF53-0DAF-6142-823A-F0720ADB4033}" presName="rootText" presStyleLbl="node2" presStyleIdx="2" presStyleCnt="5">
        <dgm:presLayoutVars>
          <dgm:chPref val="3"/>
        </dgm:presLayoutVars>
      </dgm:prSet>
      <dgm:spPr/>
      <dgm:t>
        <a:bodyPr/>
        <a:lstStyle/>
        <a:p>
          <a:endParaRPr lang="en-US"/>
        </a:p>
      </dgm:t>
    </dgm:pt>
    <dgm:pt modelId="{2BA231AA-B631-6147-B483-B60DCE880A7A}" type="pres">
      <dgm:prSet presAssocID="{8E92EF53-0DAF-6142-823A-F0720ADB4033}" presName="rootConnector" presStyleLbl="node2" presStyleIdx="2" presStyleCnt="5"/>
      <dgm:spPr/>
      <dgm:t>
        <a:bodyPr/>
        <a:lstStyle/>
        <a:p>
          <a:endParaRPr lang="en-US"/>
        </a:p>
      </dgm:t>
    </dgm:pt>
    <dgm:pt modelId="{303BC818-EBAB-8140-AD8D-C8AE92D1E8B1}" type="pres">
      <dgm:prSet presAssocID="{8E92EF53-0DAF-6142-823A-F0720ADB4033}" presName="hierChild4" presStyleCnt="0"/>
      <dgm:spPr/>
    </dgm:pt>
    <dgm:pt modelId="{F3F7DCA8-F997-C14E-9C69-DF5F600C0FD7}" type="pres">
      <dgm:prSet presAssocID="{8E92EF53-0DAF-6142-823A-F0720ADB4033}" presName="hierChild5" presStyleCnt="0"/>
      <dgm:spPr/>
    </dgm:pt>
    <dgm:pt modelId="{43229766-949C-074A-A3F7-F392D2E0B16F}" type="pres">
      <dgm:prSet presAssocID="{BE53DA70-68D9-A448-9293-8D297B79D297}" presName="Name37" presStyleLbl="parChTrans1D2" presStyleIdx="3" presStyleCnt="5"/>
      <dgm:spPr/>
      <dgm:t>
        <a:bodyPr/>
        <a:lstStyle/>
        <a:p>
          <a:endParaRPr lang="en-US"/>
        </a:p>
      </dgm:t>
    </dgm:pt>
    <dgm:pt modelId="{4BEBF371-DFA1-1B4A-BC4C-F20E3A9FDF8E}" type="pres">
      <dgm:prSet presAssocID="{50FEB76C-F545-184C-96C1-D76CF194A935}" presName="hierRoot2" presStyleCnt="0">
        <dgm:presLayoutVars>
          <dgm:hierBranch val="init"/>
        </dgm:presLayoutVars>
      </dgm:prSet>
      <dgm:spPr/>
    </dgm:pt>
    <dgm:pt modelId="{7E87E4CD-654E-7C4F-B5CC-90461A4B9CFC}" type="pres">
      <dgm:prSet presAssocID="{50FEB76C-F545-184C-96C1-D76CF194A935}" presName="rootComposite" presStyleCnt="0"/>
      <dgm:spPr/>
    </dgm:pt>
    <dgm:pt modelId="{2FB49896-5623-4B4F-9CF3-EF3A7E7A0D9B}" type="pres">
      <dgm:prSet presAssocID="{50FEB76C-F545-184C-96C1-D76CF194A935}" presName="rootText" presStyleLbl="node2" presStyleIdx="3" presStyleCnt="5">
        <dgm:presLayoutVars>
          <dgm:chPref val="3"/>
        </dgm:presLayoutVars>
      </dgm:prSet>
      <dgm:spPr/>
      <dgm:t>
        <a:bodyPr/>
        <a:lstStyle/>
        <a:p>
          <a:endParaRPr lang="en-US"/>
        </a:p>
      </dgm:t>
    </dgm:pt>
    <dgm:pt modelId="{64A36755-02C0-8242-92D8-1CA9808DFC64}" type="pres">
      <dgm:prSet presAssocID="{50FEB76C-F545-184C-96C1-D76CF194A935}" presName="rootConnector" presStyleLbl="node2" presStyleIdx="3" presStyleCnt="5"/>
      <dgm:spPr/>
      <dgm:t>
        <a:bodyPr/>
        <a:lstStyle/>
        <a:p>
          <a:endParaRPr lang="en-US"/>
        </a:p>
      </dgm:t>
    </dgm:pt>
    <dgm:pt modelId="{42E88719-3963-0B4D-92ED-B61C4A4414E6}" type="pres">
      <dgm:prSet presAssocID="{50FEB76C-F545-184C-96C1-D76CF194A935}" presName="hierChild4" presStyleCnt="0"/>
      <dgm:spPr/>
    </dgm:pt>
    <dgm:pt modelId="{7800733A-D913-2442-BF71-6B2680FA58DA}" type="pres">
      <dgm:prSet presAssocID="{50FEB76C-F545-184C-96C1-D76CF194A935}" presName="hierChild5" presStyleCnt="0"/>
      <dgm:spPr/>
    </dgm:pt>
    <dgm:pt modelId="{C23D5181-6F0D-E547-B492-AE0514EF089C}" type="pres">
      <dgm:prSet presAssocID="{27702088-3299-C341-BC4B-B83DFE735C79}" presName="Name37" presStyleLbl="parChTrans1D2" presStyleIdx="4" presStyleCnt="5"/>
      <dgm:spPr/>
      <dgm:t>
        <a:bodyPr/>
        <a:lstStyle/>
        <a:p>
          <a:endParaRPr lang="en-US"/>
        </a:p>
      </dgm:t>
    </dgm:pt>
    <dgm:pt modelId="{E9ECFE35-A5B1-284F-8533-FB6C23B68B35}" type="pres">
      <dgm:prSet presAssocID="{6A413C6E-B137-A148-B8AA-26FC9F894AA5}" presName="hierRoot2" presStyleCnt="0">
        <dgm:presLayoutVars>
          <dgm:hierBranch val="init"/>
        </dgm:presLayoutVars>
      </dgm:prSet>
      <dgm:spPr/>
    </dgm:pt>
    <dgm:pt modelId="{4DA4BC1D-A962-9E4B-BF32-F075B4E032D1}" type="pres">
      <dgm:prSet presAssocID="{6A413C6E-B137-A148-B8AA-26FC9F894AA5}" presName="rootComposite" presStyleCnt="0"/>
      <dgm:spPr/>
    </dgm:pt>
    <dgm:pt modelId="{379C06E6-79B2-2A40-836B-D907152ED6DC}" type="pres">
      <dgm:prSet presAssocID="{6A413C6E-B137-A148-B8AA-26FC9F894AA5}" presName="rootText" presStyleLbl="node2" presStyleIdx="4" presStyleCnt="5">
        <dgm:presLayoutVars>
          <dgm:chPref val="3"/>
        </dgm:presLayoutVars>
      </dgm:prSet>
      <dgm:spPr/>
      <dgm:t>
        <a:bodyPr/>
        <a:lstStyle/>
        <a:p>
          <a:endParaRPr lang="en-US"/>
        </a:p>
      </dgm:t>
    </dgm:pt>
    <dgm:pt modelId="{32446DD7-F6DA-1549-9E06-2510D4CDCE53}" type="pres">
      <dgm:prSet presAssocID="{6A413C6E-B137-A148-B8AA-26FC9F894AA5}" presName="rootConnector" presStyleLbl="node2" presStyleIdx="4" presStyleCnt="5"/>
      <dgm:spPr/>
      <dgm:t>
        <a:bodyPr/>
        <a:lstStyle/>
        <a:p>
          <a:endParaRPr lang="en-US"/>
        </a:p>
      </dgm:t>
    </dgm:pt>
    <dgm:pt modelId="{FFB9B727-3120-9445-94AE-31DF8957AB4E}" type="pres">
      <dgm:prSet presAssocID="{6A413C6E-B137-A148-B8AA-26FC9F894AA5}" presName="hierChild4" presStyleCnt="0"/>
      <dgm:spPr/>
    </dgm:pt>
    <dgm:pt modelId="{5DED3274-D1B5-E946-9269-9CB0F51B057F}" type="pres">
      <dgm:prSet presAssocID="{6A413C6E-B137-A148-B8AA-26FC9F894AA5}" presName="hierChild5" presStyleCnt="0"/>
      <dgm:spPr/>
    </dgm:pt>
    <dgm:pt modelId="{9416E8E6-8E2C-0E4D-A43E-174A3778316E}" type="pres">
      <dgm:prSet presAssocID="{DD68BA80-C4EF-2141-AAF1-449B39DB3F7E}" presName="hierChild3" presStyleCnt="0"/>
      <dgm:spPr/>
    </dgm:pt>
  </dgm:ptLst>
  <dgm:cxnLst>
    <dgm:cxn modelId="{85B84B54-F415-6349-BDF8-92792C4B3BA5}" type="presOf" srcId="{8E92EF53-0DAF-6142-823A-F0720ADB4033}" destId="{4BD98E4D-C94A-7F49-A700-CC904AB1B00C}" srcOrd="0" destOrd="0" presId="urn:microsoft.com/office/officeart/2005/8/layout/orgChart1"/>
    <dgm:cxn modelId="{705DB61F-1A1D-3048-AB88-285F79BCAC61}" srcId="{DD68BA80-C4EF-2141-AAF1-449B39DB3F7E}" destId="{5582925C-AB2C-4F44-8438-6593FB492669}" srcOrd="0" destOrd="0" parTransId="{B475D1D4-6106-2D49-B91B-2E9F08C0382F}" sibTransId="{EC6FAD9F-D862-9343-A147-3F82AD258006}"/>
    <dgm:cxn modelId="{421AB8C0-E66D-2F46-B45B-0C0051122DBE}" srcId="{DD68BA80-C4EF-2141-AAF1-449B39DB3F7E}" destId="{ABA8F058-B2C6-6A4D-9878-CC8CB2891572}" srcOrd="1" destOrd="0" parTransId="{3F90881F-0A91-F24C-B0CB-0D74544425AA}" sibTransId="{982DF289-41FF-4A4A-B91A-BE7CD2C7F70F}"/>
    <dgm:cxn modelId="{63BB11DE-3490-5D4E-9492-063351B6BFA5}" type="presOf" srcId="{B475D1D4-6106-2D49-B91B-2E9F08C0382F}" destId="{16FFACAF-8B31-CB45-A5C1-E48575539F7F}" srcOrd="0" destOrd="0" presId="urn:microsoft.com/office/officeart/2005/8/layout/orgChart1"/>
    <dgm:cxn modelId="{5105F5F7-C1A4-084B-8D3D-7D08A131E88E}" srcId="{0FF068FC-ACE3-F347-BC0E-8CC0DDAF0F82}" destId="{DD68BA80-C4EF-2141-AAF1-449B39DB3F7E}" srcOrd="0" destOrd="0" parTransId="{21758184-EEF3-C349-9B86-F0163D77712B}" sibTransId="{DBDDE7ED-47AF-5942-B16B-1F0FFCB02B04}"/>
    <dgm:cxn modelId="{355A203C-6F3F-2A4C-8ADC-DACD5B9290C6}" type="presOf" srcId="{5582925C-AB2C-4F44-8438-6593FB492669}" destId="{87285E70-785B-784E-89D9-BC3FEF46646A}" srcOrd="1" destOrd="0" presId="urn:microsoft.com/office/officeart/2005/8/layout/orgChart1"/>
    <dgm:cxn modelId="{A7F90D6B-F4BE-024B-8A37-768136F28CF0}" type="presOf" srcId="{ABA8F058-B2C6-6A4D-9878-CC8CB2891572}" destId="{1CED2990-24F4-8A42-A5B3-52664706AC4A}" srcOrd="0" destOrd="0" presId="urn:microsoft.com/office/officeart/2005/8/layout/orgChart1"/>
    <dgm:cxn modelId="{ACE3D867-F0F6-C64A-AF4E-97D8D59B8644}" type="presOf" srcId="{6A413C6E-B137-A148-B8AA-26FC9F894AA5}" destId="{379C06E6-79B2-2A40-836B-D907152ED6DC}" srcOrd="0" destOrd="0" presId="urn:microsoft.com/office/officeart/2005/8/layout/orgChart1"/>
    <dgm:cxn modelId="{AC181F4C-CCFF-FC41-93A4-1AC975801E89}" type="presOf" srcId="{6A413C6E-B137-A148-B8AA-26FC9F894AA5}" destId="{32446DD7-F6DA-1549-9E06-2510D4CDCE53}" srcOrd="1" destOrd="0" presId="urn:microsoft.com/office/officeart/2005/8/layout/orgChart1"/>
    <dgm:cxn modelId="{96AE3213-EC2D-6143-AE1B-B6B3E42027AF}" srcId="{DD68BA80-C4EF-2141-AAF1-449B39DB3F7E}" destId="{6A413C6E-B137-A148-B8AA-26FC9F894AA5}" srcOrd="4" destOrd="0" parTransId="{27702088-3299-C341-BC4B-B83DFE735C79}" sibTransId="{5C974F7C-5310-DF42-AA47-220C51E70804}"/>
    <dgm:cxn modelId="{3FD88795-DD7B-3648-9584-089FB977BA70}" srcId="{DD68BA80-C4EF-2141-AAF1-449B39DB3F7E}" destId="{50FEB76C-F545-184C-96C1-D76CF194A935}" srcOrd="3" destOrd="0" parTransId="{BE53DA70-68D9-A448-9293-8D297B79D297}" sibTransId="{D93BDF58-8D15-674F-A5B4-4220EE87E118}"/>
    <dgm:cxn modelId="{7AB9A54A-E8D6-4A4A-8DD8-13EFD1B54895}" type="presOf" srcId="{8E92EF53-0DAF-6142-823A-F0720ADB4033}" destId="{2BA231AA-B631-6147-B483-B60DCE880A7A}" srcOrd="1" destOrd="0" presId="urn:microsoft.com/office/officeart/2005/8/layout/orgChart1"/>
    <dgm:cxn modelId="{8E09EAF4-E406-8B4E-AC2D-E7CEC7B11645}" type="presOf" srcId="{BE53DA70-68D9-A448-9293-8D297B79D297}" destId="{43229766-949C-074A-A3F7-F392D2E0B16F}" srcOrd="0" destOrd="0" presId="urn:microsoft.com/office/officeart/2005/8/layout/orgChart1"/>
    <dgm:cxn modelId="{1B24BA60-3E5B-0B40-9EF1-906A8184F58D}" type="presOf" srcId="{5582925C-AB2C-4F44-8438-6593FB492669}" destId="{5DC01642-2922-9B4F-8520-9653C6EE6C5C}" srcOrd="0" destOrd="0" presId="urn:microsoft.com/office/officeart/2005/8/layout/orgChart1"/>
    <dgm:cxn modelId="{F875D6F8-BB00-4E44-B0E4-D5DD96537370}" type="presOf" srcId="{DD68BA80-C4EF-2141-AAF1-449B39DB3F7E}" destId="{0921ECC6-BDCB-F84A-81F4-D4FE71BEFF07}" srcOrd="0" destOrd="0" presId="urn:microsoft.com/office/officeart/2005/8/layout/orgChart1"/>
    <dgm:cxn modelId="{7B98CC55-8C09-DB43-A03B-78BEDA065396}" type="presOf" srcId="{AD3D6DCE-C26B-934E-B163-92E5F230693B}" destId="{621E7FD7-D0AB-BA40-AFBC-0A5E20A67361}" srcOrd="0" destOrd="0" presId="urn:microsoft.com/office/officeart/2005/8/layout/orgChart1"/>
    <dgm:cxn modelId="{1471ABD4-1102-D04E-97AB-31840C374C81}" type="presOf" srcId="{0FF068FC-ACE3-F347-BC0E-8CC0DDAF0F82}" destId="{6D310B88-D705-8B4F-97EF-E8DF031F4C85}" srcOrd="0" destOrd="0" presId="urn:microsoft.com/office/officeart/2005/8/layout/orgChart1"/>
    <dgm:cxn modelId="{7EA75F99-4C2F-104B-B825-C48524E96AB6}" type="presOf" srcId="{27702088-3299-C341-BC4B-B83DFE735C79}" destId="{C23D5181-6F0D-E547-B492-AE0514EF089C}" srcOrd="0" destOrd="0" presId="urn:microsoft.com/office/officeart/2005/8/layout/orgChart1"/>
    <dgm:cxn modelId="{D99DA3D9-A15F-9846-8062-36531F469D62}" type="presOf" srcId="{ABA8F058-B2C6-6A4D-9878-CC8CB2891572}" destId="{FB6D940C-6E2A-3046-8F31-93AE93B00377}" srcOrd="1" destOrd="0" presId="urn:microsoft.com/office/officeart/2005/8/layout/orgChart1"/>
    <dgm:cxn modelId="{7FA2E565-82F4-E148-8317-B44D1C43395A}" type="presOf" srcId="{50FEB76C-F545-184C-96C1-D76CF194A935}" destId="{64A36755-02C0-8242-92D8-1CA9808DFC64}" srcOrd="1" destOrd="0" presId="urn:microsoft.com/office/officeart/2005/8/layout/orgChart1"/>
    <dgm:cxn modelId="{4CBB8E36-A793-154F-9A8A-DB566C33845B}" type="presOf" srcId="{3F90881F-0A91-F24C-B0CB-0D74544425AA}" destId="{3D93B07A-CF44-9E45-ADDC-0972FCEB4CCA}" srcOrd="0" destOrd="0" presId="urn:microsoft.com/office/officeart/2005/8/layout/orgChart1"/>
    <dgm:cxn modelId="{8BB76FA2-C5C4-C64E-9116-8DC0047ACB0E}" type="presOf" srcId="{50FEB76C-F545-184C-96C1-D76CF194A935}" destId="{2FB49896-5623-4B4F-9CF3-EF3A7E7A0D9B}" srcOrd="0" destOrd="0" presId="urn:microsoft.com/office/officeart/2005/8/layout/orgChart1"/>
    <dgm:cxn modelId="{04E127F4-D9FD-7A4B-B833-0784850A496D}" srcId="{DD68BA80-C4EF-2141-AAF1-449B39DB3F7E}" destId="{8E92EF53-0DAF-6142-823A-F0720ADB4033}" srcOrd="2" destOrd="0" parTransId="{AD3D6DCE-C26B-934E-B163-92E5F230693B}" sibTransId="{41961600-F548-B14D-AA47-1AD9965EFFA7}"/>
    <dgm:cxn modelId="{B83DD58B-2D57-F145-B980-F72CD6FE6378}" type="presOf" srcId="{DD68BA80-C4EF-2141-AAF1-449B39DB3F7E}" destId="{E082ABB4-C786-484C-A9EC-F00B386CC989}" srcOrd="1" destOrd="0" presId="urn:microsoft.com/office/officeart/2005/8/layout/orgChart1"/>
    <dgm:cxn modelId="{A7466E83-794F-EF40-9EA2-B69CDC03C749}" type="presParOf" srcId="{6D310B88-D705-8B4F-97EF-E8DF031F4C85}" destId="{BA04BA6C-ECC7-C64C-9E18-27F1305CFFB0}" srcOrd="0" destOrd="0" presId="urn:microsoft.com/office/officeart/2005/8/layout/orgChart1"/>
    <dgm:cxn modelId="{8438B4AF-A545-B74D-8887-5CC7B4C4FE78}" type="presParOf" srcId="{BA04BA6C-ECC7-C64C-9E18-27F1305CFFB0}" destId="{8597F5C7-FCF3-4C46-A8D8-55E72E892408}" srcOrd="0" destOrd="0" presId="urn:microsoft.com/office/officeart/2005/8/layout/orgChart1"/>
    <dgm:cxn modelId="{20390906-583A-EB40-9F3A-18055EF0B356}" type="presParOf" srcId="{8597F5C7-FCF3-4C46-A8D8-55E72E892408}" destId="{0921ECC6-BDCB-F84A-81F4-D4FE71BEFF07}" srcOrd="0" destOrd="0" presId="urn:microsoft.com/office/officeart/2005/8/layout/orgChart1"/>
    <dgm:cxn modelId="{E0633E9E-1107-E545-AD81-EF460F3928EA}" type="presParOf" srcId="{8597F5C7-FCF3-4C46-A8D8-55E72E892408}" destId="{E082ABB4-C786-484C-A9EC-F00B386CC989}" srcOrd="1" destOrd="0" presId="urn:microsoft.com/office/officeart/2005/8/layout/orgChart1"/>
    <dgm:cxn modelId="{56D4FCFB-EE40-D447-A07A-E01681ADB229}" type="presParOf" srcId="{BA04BA6C-ECC7-C64C-9E18-27F1305CFFB0}" destId="{F34A1FC0-BC59-E343-A55A-9856E54B3911}" srcOrd="1" destOrd="0" presId="urn:microsoft.com/office/officeart/2005/8/layout/orgChart1"/>
    <dgm:cxn modelId="{4EF47730-6282-9C47-93FA-3B842C60C8C7}" type="presParOf" srcId="{F34A1FC0-BC59-E343-A55A-9856E54B3911}" destId="{16FFACAF-8B31-CB45-A5C1-E48575539F7F}" srcOrd="0" destOrd="0" presId="urn:microsoft.com/office/officeart/2005/8/layout/orgChart1"/>
    <dgm:cxn modelId="{4FCA5150-6E63-6F4F-A29C-AAF26CB4803A}" type="presParOf" srcId="{F34A1FC0-BC59-E343-A55A-9856E54B3911}" destId="{A9753DD4-F2D2-274C-AA4A-190F5728A5F9}" srcOrd="1" destOrd="0" presId="urn:microsoft.com/office/officeart/2005/8/layout/orgChart1"/>
    <dgm:cxn modelId="{2ABEE496-14D8-A547-9AAC-E67275C503E1}" type="presParOf" srcId="{A9753DD4-F2D2-274C-AA4A-190F5728A5F9}" destId="{6E2E2654-0945-234B-93B6-1AEB022D4313}" srcOrd="0" destOrd="0" presId="urn:microsoft.com/office/officeart/2005/8/layout/orgChart1"/>
    <dgm:cxn modelId="{C2704685-428A-A548-B2BE-7B004C07A275}" type="presParOf" srcId="{6E2E2654-0945-234B-93B6-1AEB022D4313}" destId="{5DC01642-2922-9B4F-8520-9653C6EE6C5C}" srcOrd="0" destOrd="0" presId="urn:microsoft.com/office/officeart/2005/8/layout/orgChart1"/>
    <dgm:cxn modelId="{D202FAE3-0120-FC44-B751-28B5C424CA98}" type="presParOf" srcId="{6E2E2654-0945-234B-93B6-1AEB022D4313}" destId="{87285E70-785B-784E-89D9-BC3FEF46646A}" srcOrd="1" destOrd="0" presId="urn:microsoft.com/office/officeart/2005/8/layout/orgChart1"/>
    <dgm:cxn modelId="{8EA4C194-424C-9A4A-887B-900CA34598A9}" type="presParOf" srcId="{A9753DD4-F2D2-274C-AA4A-190F5728A5F9}" destId="{8E545872-DD13-E24D-924E-84F34DA1E395}" srcOrd="1" destOrd="0" presId="urn:microsoft.com/office/officeart/2005/8/layout/orgChart1"/>
    <dgm:cxn modelId="{74D38F2C-2ADD-9F45-81AB-AEFD319997FB}" type="presParOf" srcId="{A9753DD4-F2D2-274C-AA4A-190F5728A5F9}" destId="{A0B8B6AE-455E-0C43-B93A-3567BF2B8B05}" srcOrd="2" destOrd="0" presId="urn:microsoft.com/office/officeart/2005/8/layout/orgChart1"/>
    <dgm:cxn modelId="{175F0FE9-7875-504C-8071-9256619F6E2A}" type="presParOf" srcId="{F34A1FC0-BC59-E343-A55A-9856E54B3911}" destId="{3D93B07A-CF44-9E45-ADDC-0972FCEB4CCA}" srcOrd="2" destOrd="0" presId="urn:microsoft.com/office/officeart/2005/8/layout/orgChart1"/>
    <dgm:cxn modelId="{66EF32F2-6F1F-1B48-A482-6D58735FBB6E}" type="presParOf" srcId="{F34A1FC0-BC59-E343-A55A-9856E54B3911}" destId="{7B65ACF8-72B8-464C-B46E-E65B9F8C1C29}" srcOrd="3" destOrd="0" presId="urn:microsoft.com/office/officeart/2005/8/layout/orgChart1"/>
    <dgm:cxn modelId="{F0A2B6BF-DCB7-3144-A304-74409B115530}" type="presParOf" srcId="{7B65ACF8-72B8-464C-B46E-E65B9F8C1C29}" destId="{9476FC0C-EEA3-1541-A74A-2D638C0D91C4}" srcOrd="0" destOrd="0" presId="urn:microsoft.com/office/officeart/2005/8/layout/orgChart1"/>
    <dgm:cxn modelId="{AE9B7773-F41D-B64D-9F2D-649DC84C0F79}" type="presParOf" srcId="{9476FC0C-EEA3-1541-A74A-2D638C0D91C4}" destId="{1CED2990-24F4-8A42-A5B3-52664706AC4A}" srcOrd="0" destOrd="0" presId="urn:microsoft.com/office/officeart/2005/8/layout/orgChart1"/>
    <dgm:cxn modelId="{8A00E820-B206-DB4C-9D2D-BBC40060B396}" type="presParOf" srcId="{9476FC0C-EEA3-1541-A74A-2D638C0D91C4}" destId="{FB6D940C-6E2A-3046-8F31-93AE93B00377}" srcOrd="1" destOrd="0" presId="urn:microsoft.com/office/officeart/2005/8/layout/orgChart1"/>
    <dgm:cxn modelId="{F1824A2E-6110-E84E-AFD3-F2847F242C8D}" type="presParOf" srcId="{7B65ACF8-72B8-464C-B46E-E65B9F8C1C29}" destId="{FC38B7C0-9CAC-4141-84A2-367EADE528AD}" srcOrd="1" destOrd="0" presId="urn:microsoft.com/office/officeart/2005/8/layout/orgChart1"/>
    <dgm:cxn modelId="{8EBC0821-0A18-E247-BE18-6E440CAB887D}" type="presParOf" srcId="{7B65ACF8-72B8-464C-B46E-E65B9F8C1C29}" destId="{468083AB-E7D5-C54A-A89D-CACD8CA89A0D}" srcOrd="2" destOrd="0" presId="urn:microsoft.com/office/officeart/2005/8/layout/orgChart1"/>
    <dgm:cxn modelId="{2D424863-DA51-5949-B9C1-DC33BD0C465B}" type="presParOf" srcId="{F34A1FC0-BC59-E343-A55A-9856E54B3911}" destId="{621E7FD7-D0AB-BA40-AFBC-0A5E20A67361}" srcOrd="4" destOrd="0" presId="urn:microsoft.com/office/officeart/2005/8/layout/orgChart1"/>
    <dgm:cxn modelId="{DE85F09A-059A-B04A-8B93-3EC79C5F7662}" type="presParOf" srcId="{F34A1FC0-BC59-E343-A55A-9856E54B3911}" destId="{CBF4FD0E-934B-AE45-BF90-25A29281EE65}" srcOrd="5" destOrd="0" presId="urn:microsoft.com/office/officeart/2005/8/layout/orgChart1"/>
    <dgm:cxn modelId="{593D2CE1-E80B-044C-8AAB-2733BD80AC05}" type="presParOf" srcId="{CBF4FD0E-934B-AE45-BF90-25A29281EE65}" destId="{0B17C381-B647-3442-95BD-F4019255BB8A}" srcOrd="0" destOrd="0" presId="urn:microsoft.com/office/officeart/2005/8/layout/orgChart1"/>
    <dgm:cxn modelId="{7108B126-CE5B-2F4C-AF70-577B6C913A60}" type="presParOf" srcId="{0B17C381-B647-3442-95BD-F4019255BB8A}" destId="{4BD98E4D-C94A-7F49-A700-CC904AB1B00C}" srcOrd="0" destOrd="0" presId="urn:microsoft.com/office/officeart/2005/8/layout/orgChart1"/>
    <dgm:cxn modelId="{F11CAF0E-1E00-524D-95F5-7E30589440FA}" type="presParOf" srcId="{0B17C381-B647-3442-95BD-F4019255BB8A}" destId="{2BA231AA-B631-6147-B483-B60DCE880A7A}" srcOrd="1" destOrd="0" presId="urn:microsoft.com/office/officeart/2005/8/layout/orgChart1"/>
    <dgm:cxn modelId="{443DC9BB-7848-B041-9886-976308B929F7}" type="presParOf" srcId="{CBF4FD0E-934B-AE45-BF90-25A29281EE65}" destId="{303BC818-EBAB-8140-AD8D-C8AE92D1E8B1}" srcOrd="1" destOrd="0" presId="urn:microsoft.com/office/officeart/2005/8/layout/orgChart1"/>
    <dgm:cxn modelId="{80ED694E-BF1E-3F41-ACA1-C734E12CAF85}" type="presParOf" srcId="{CBF4FD0E-934B-AE45-BF90-25A29281EE65}" destId="{F3F7DCA8-F997-C14E-9C69-DF5F600C0FD7}" srcOrd="2" destOrd="0" presId="urn:microsoft.com/office/officeart/2005/8/layout/orgChart1"/>
    <dgm:cxn modelId="{0DA887FD-5659-6244-B67E-1B8FEF8F1B0F}" type="presParOf" srcId="{F34A1FC0-BC59-E343-A55A-9856E54B3911}" destId="{43229766-949C-074A-A3F7-F392D2E0B16F}" srcOrd="6" destOrd="0" presId="urn:microsoft.com/office/officeart/2005/8/layout/orgChart1"/>
    <dgm:cxn modelId="{09583B8B-B65F-EB4E-B2F3-F8720BAD9917}" type="presParOf" srcId="{F34A1FC0-BC59-E343-A55A-9856E54B3911}" destId="{4BEBF371-DFA1-1B4A-BC4C-F20E3A9FDF8E}" srcOrd="7" destOrd="0" presId="urn:microsoft.com/office/officeart/2005/8/layout/orgChart1"/>
    <dgm:cxn modelId="{7912525F-2810-DE43-8958-A02D246C407B}" type="presParOf" srcId="{4BEBF371-DFA1-1B4A-BC4C-F20E3A9FDF8E}" destId="{7E87E4CD-654E-7C4F-B5CC-90461A4B9CFC}" srcOrd="0" destOrd="0" presId="urn:microsoft.com/office/officeart/2005/8/layout/orgChart1"/>
    <dgm:cxn modelId="{B7A0303C-55A9-E242-8C9E-26248B8F9090}" type="presParOf" srcId="{7E87E4CD-654E-7C4F-B5CC-90461A4B9CFC}" destId="{2FB49896-5623-4B4F-9CF3-EF3A7E7A0D9B}" srcOrd="0" destOrd="0" presId="urn:microsoft.com/office/officeart/2005/8/layout/orgChart1"/>
    <dgm:cxn modelId="{E9A1FE96-CFDB-5E4F-B7F0-E3372C283F6E}" type="presParOf" srcId="{7E87E4CD-654E-7C4F-B5CC-90461A4B9CFC}" destId="{64A36755-02C0-8242-92D8-1CA9808DFC64}" srcOrd="1" destOrd="0" presId="urn:microsoft.com/office/officeart/2005/8/layout/orgChart1"/>
    <dgm:cxn modelId="{2C28CB1F-EC3A-014A-896C-10A4E1C4072B}" type="presParOf" srcId="{4BEBF371-DFA1-1B4A-BC4C-F20E3A9FDF8E}" destId="{42E88719-3963-0B4D-92ED-B61C4A4414E6}" srcOrd="1" destOrd="0" presId="urn:microsoft.com/office/officeart/2005/8/layout/orgChart1"/>
    <dgm:cxn modelId="{F776E9A8-1FCD-F543-A48F-7883D6B016BE}" type="presParOf" srcId="{4BEBF371-DFA1-1B4A-BC4C-F20E3A9FDF8E}" destId="{7800733A-D913-2442-BF71-6B2680FA58DA}" srcOrd="2" destOrd="0" presId="urn:microsoft.com/office/officeart/2005/8/layout/orgChart1"/>
    <dgm:cxn modelId="{EBCE3254-6C1F-5E4E-90A9-9C7603B4A906}" type="presParOf" srcId="{F34A1FC0-BC59-E343-A55A-9856E54B3911}" destId="{C23D5181-6F0D-E547-B492-AE0514EF089C}" srcOrd="8" destOrd="0" presId="urn:microsoft.com/office/officeart/2005/8/layout/orgChart1"/>
    <dgm:cxn modelId="{A082E6DD-35D9-C54A-B108-CEE52BA194E3}" type="presParOf" srcId="{F34A1FC0-BC59-E343-A55A-9856E54B3911}" destId="{E9ECFE35-A5B1-284F-8533-FB6C23B68B35}" srcOrd="9" destOrd="0" presId="urn:microsoft.com/office/officeart/2005/8/layout/orgChart1"/>
    <dgm:cxn modelId="{6D54E095-7034-044D-ABAD-21B2FEFC4808}" type="presParOf" srcId="{E9ECFE35-A5B1-284F-8533-FB6C23B68B35}" destId="{4DA4BC1D-A962-9E4B-BF32-F075B4E032D1}" srcOrd="0" destOrd="0" presId="urn:microsoft.com/office/officeart/2005/8/layout/orgChart1"/>
    <dgm:cxn modelId="{92A00D3B-F411-D946-8A3B-91FC9A6997DE}" type="presParOf" srcId="{4DA4BC1D-A962-9E4B-BF32-F075B4E032D1}" destId="{379C06E6-79B2-2A40-836B-D907152ED6DC}" srcOrd="0" destOrd="0" presId="urn:microsoft.com/office/officeart/2005/8/layout/orgChart1"/>
    <dgm:cxn modelId="{DA8AF757-4EE1-BB41-A361-D61B6D3ED5BC}" type="presParOf" srcId="{4DA4BC1D-A962-9E4B-BF32-F075B4E032D1}" destId="{32446DD7-F6DA-1549-9E06-2510D4CDCE53}" srcOrd="1" destOrd="0" presId="urn:microsoft.com/office/officeart/2005/8/layout/orgChart1"/>
    <dgm:cxn modelId="{F08328FD-38AD-8F46-ABA2-313B80256E3B}" type="presParOf" srcId="{E9ECFE35-A5B1-284F-8533-FB6C23B68B35}" destId="{FFB9B727-3120-9445-94AE-31DF8957AB4E}" srcOrd="1" destOrd="0" presId="urn:microsoft.com/office/officeart/2005/8/layout/orgChart1"/>
    <dgm:cxn modelId="{A56D97C3-68AF-5F44-8C03-CF0130745F07}" type="presParOf" srcId="{E9ECFE35-A5B1-284F-8533-FB6C23B68B35}" destId="{5DED3274-D1B5-E946-9269-9CB0F51B057F}" srcOrd="2" destOrd="0" presId="urn:microsoft.com/office/officeart/2005/8/layout/orgChart1"/>
    <dgm:cxn modelId="{F6F080EB-EB0A-2242-8DC5-7B426702C888}" type="presParOf" srcId="{BA04BA6C-ECC7-C64C-9E18-27F1305CFFB0}" destId="{9416E8E6-8E2C-0E4D-A43E-174A37783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D5181-6F0D-E547-B492-AE0514EF089C}">
      <dsp:nvSpPr>
        <dsp:cNvPr id="0" name=""/>
        <dsp:cNvSpPr/>
      </dsp:nvSpPr>
      <dsp:spPr>
        <a:xfrm>
          <a:off x="3048000" y="1075716"/>
          <a:ext cx="2525650" cy="219168"/>
        </a:xfrm>
        <a:custGeom>
          <a:avLst/>
          <a:gdLst/>
          <a:ahLst/>
          <a:cxnLst/>
          <a:rect l="0" t="0" r="0" b="0"/>
          <a:pathLst>
            <a:path>
              <a:moveTo>
                <a:pt x="0" y="0"/>
              </a:moveTo>
              <a:lnTo>
                <a:pt x="0" y="109584"/>
              </a:lnTo>
              <a:lnTo>
                <a:pt x="2525650" y="109584"/>
              </a:lnTo>
              <a:lnTo>
                <a:pt x="252565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229766-949C-074A-A3F7-F392D2E0B16F}">
      <dsp:nvSpPr>
        <dsp:cNvPr id="0" name=""/>
        <dsp:cNvSpPr/>
      </dsp:nvSpPr>
      <dsp:spPr>
        <a:xfrm>
          <a:off x="3048000" y="1075716"/>
          <a:ext cx="1262825" cy="219168"/>
        </a:xfrm>
        <a:custGeom>
          <a:avLst/>
          <a:gdLst/>
          <a:ahLst/>
          <a:cxnLst/>
          <a:rect l="0" t="0" r="0" b="0"/>
          <a:pathLst>
            <a:path>
              <a:moveTo>
                <a:pt x="0" y="0"/>
              </a:moveTo>
              <a:lnTo>
                <a:pt x="0" y="109584"/>
              </a:lnTo>
              <a:lnTo>
                <a:pt x="1262825" y="109584"/>
              </a:lnTo>
              <a:lnTo>
                <a:pt x="1262825"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21E7FD7-D0AB-BA40-AFBC-0A5E20A67361}">
      <dsp:nvSpPr>
        <dsp:cNvPr id="0" name=""/>
        <dsp:cNvSpPr/>
      </dsp:nvSpPr>
      <dsp:spPr>
        <a:xfrm>
          <a:off x="3002280" y="1075716"/>
          <a:ext cx="91440" cy="219168"/>
        </a:xfrm>
        <a:custGeom>
          <a:avLst/>
          <a:gdLst/>
          <a:ahLst/>
          <a:cxnLst/>
          <a:rect l="0" t="0" r="0" b="0"/>
          <a:pathLst>
            <a:path>
              <a:moveTo>
                <a:pt x="45720" y="0"/>
              </a:moveTo>
              <a:lnTo>
                <a:pt x="4572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93B07A-CF44-9E45-ADDC-0972FCEB4CCA}">
      <dsp:nvSpPr>
        <dsp:cNvPr id="0" name=""/>
        <dsp:cNvSpPr/>
      </dsp:nvSpPr>
      <dsp:spPr>
        <a:xfrm>
          <a:off x="1785174" y="1075716"/>
          <a:ext cx="1262825" cy="219168"/>
        </a:xfrm>
        <a:custGeom>
          <a:avLst/>
          <a:gdLst/>
          <a:ahLst/>
          <a:cxnLst/>
          <a:rect l="0" t="0" r="0" b="0"/>
          <a:pathLst>
            <a:path>
              <a:moveTo>
                <a:pt x="1262825" y="0"/>
              </a:moveTo>
              <a:lnTo>
                <a:pt x="1262825"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6FFACAF-8B31-CB45-A5C1-E48575539F7F}">
      <dsp:nvSpPr>
        <dsp:cNvPr id="0" name=""/>
        <dsp:cNvSpPr/>
      </dsp:nvSpPr>
      <dsp:spPr>
        <a:xfrm>
          <a:off x="522349" y="1075716"/>
          <a:ext cx="2525650" cy="219168"/>
        </a:xfrm>
        <a:custGeom>
          <a:avLst/>
          <a:gdLst/>
          <a:ahLst/>
          <a:cxnLst/>
          <a:rect l="0" t="0" r="0" b="0"/>
          <a:pathLst>
            <a:path>
              <a:moveTo>
                <a:pt x="2525650" y="0"/>
              </a:moveTo>
              <a:lnTo>
                <a:pt x="2525650" y="109584"/>
              </a:lnTo>
              <a:lnTo>
                <a:pt x="0" y="109584"/>
              </a:lnTo>
              <a:lnTo>
                <a:pt x="0" y="219168"/>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921ECC6-BDCB-F84A-81F4-D4FE71BEFF07}">
      <dsp:nvSpPr>
        <dsp:cNvPr id="0" name=""/>
        <dsp:cNvSpPr/>
      </dsp:nvSpPr>
      <dsp:spPr>
        <a:xfrm>
          <a:off x="1814689" y="553887"/>
          <a:ext cx="2466621"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spring-boot-starter-web</a:t>
          </a:r>
          <a:endParaRPr lang="en-US" sz="1100" kern="1200" dirty="0">
            <a:latin typeface="Courier"/>
            <a:cs typeface="Courier"/>
          </a:endParaRPr>
        </a:p>
      </dsp:txBody>
      <dsp:txXfrm>
        <a:off x="1814689" y="553887"/>
        <a:ext cx="2466621" cy="521828"/>
      </dsp:txXfrm>
    </dsp:sp>
    <dsp:sp modelId="{5DC01642-2922-9B4F-8520-9653C6EE6C5C}">
      <dsp:nvSpPr>
        <dsp:cNvPr id="0" name=""/>
        <dsp:cNvSpPr/>
      </dsp:nvSpPr>
      <dsp:spPr>
        <a:xfrm>
          <a:off x="520"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spring-web</a:t>
          </a:r>
          <a:endParaRPr lang="en-US" sz="1100" kern="1200" dirty="0">
            <a:latin typeface="Courier"/>
            <a:cs typeface="Courier"/>
          </a:endParaRPr>
        </a:p>
      </dsp:txBody>
      <dsp:txXfrm>
        <a:off x="520" y="1294884"/>
        <a:ext cx="1043657" cy="521828"/>
      </dsp:txXfrm>
    </dsp:sp>
    <dsp:sp modelId="{1CED2990-24F4-8A42-A5B3-52664706AC4A}">
      <dsp:nvSpPr>
        <dsp:cNvPr id="0" name=""/>
        <dsp:cNvSpPr/>
      </dsp:nvSpPr>
      <dsp:spPr>
        <a:xfrm>
          <a:off x="126334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spring-boot-starter-tomcat</a:t>
          </a:r>
          <a:endParaRPr lang="en-US" sz="1100" kern="1200" dirty="0">
            <a:latin typeface="Courier"/>
            <a:cs typeface="Courier"/>
          </a:endParaRPr>
        </a:p>
      </dsp:txBody>
      <dsp:txXfrm>
        <a:off x="1263346" y="1294884"/>
        <a:ext cx="1043657" cy="521828"/>
      </dsp:txXfrm>
    </dsp:sp>
    <dsp:sp modelId="{4BD98E4D-C94A-7F49-A700-CC904AB1B00C}">
      <dsp:nvSpPr>
        <dsp:cNvPr id="0" name=""/>
        <dsp:cNvSpPr/>
      </dsp:nvSpPr>
      <dsp:spPr>
        <a:xfrm>
          <a:off x="252617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spring-boot-starter-validation</a:t>
          </a:r>
          <a:endParaRPr lang="en-US" sz="1100" kern="1200" dirty="0">
            <a:latin typeface="Courier"/>
            <a:cs typeface="Courier"/>
          </a:endParaRPr>
        </a:p>
      </dsp:txBody>
      <dsp:txXfrm>
        <a:off x="2526171" y="1294884"/>
        <a:ext cx="1043657" cy="521828"/>
      </dsp:txXfrm>
    </dsp:sp>
    <dsp:sp modelId="{2FB49896-5623-4B4F-9CF3-EF3A7E7A0D9B}">
      <dsp:nvSpPr>
        <dsp:cNvPr id="0" name=""/>
        <dsp:cNvSpPr/>
      </dsp:nvSpPr>
      <dsp:spPr>
        <a:xfrm>
          <a:off x="3788996"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latin typeface="Courier"/>
              <a:cs typeface="Courier"/>
            </a:rPr>
            <a:t>spring-</a:t>
          </a:r>
          <a:r>
            <a:rPr lang="en-US" sz="1100" kern="1200" dirty="0" err="1" smtClean="0">
              <a:latin typeface="Courier"/>
              <a:cs typeface="Courier"/>
            </a:rPr>
            <a:t>webmvc</a:t>
          </a:r>
          <a:endParaRPr lang="en-US" sz="1100" kern="1200" dirty="0">
            <a:latin typeface="Courier"/>
            <a:cs typeface="Courier"/>
          </a:endParaRPr>
        </a:p>
      </dsp:txBody>
      <dsp:txXfrm>
        <a:off x="3788996" y="1294884"/>
        <a:ext cx="1043657" cy="521828"/>
      </dsp:txXfrm>
    </dsp:sp>
    <dsp:sp modelId="{379C06E6-79B2-2A40-836B-D907152ED6DC}">
      <dsp:nvSpPr>
        <dsp:cNvPr id="0" name=""/>
        <dsp:cNvSpPr/>
      </dsp:nvSpPr>
      <dsp:spPr>
        <a:xfrm>
          <a:off x="5051821" y="1294884"/>
          <a:ext cx="1043657" cy="521828"/>
        </a:xfrm>
        <a:prstGeom prst="rect">
          <a:avLst/>
        </a:prstGeom>
        <a:gradFill rotWithShape="0">
          <a:gsLst>
            <a:gs pos="9000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latin typeface="Courier"/>
              <a:cs typeface="Courier"/>
            </a:rPr>
            <a:t>jackson-databind</a:t>
          </a:r>
          <a:endParaRPr lang="en-US" sz="1100" kern="1200" dirty="0">
            <a:latin typeface="Courier"/>
            <a:cs typeface="Courier"/>
          </a:endParaRPr>
        </a:p>
      </dsp:txBody>
      <dsp:txXfrm>
        <a:off x="5051821" y="1294884"/>
        <a:ext cx="1043657" cy="521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10/16/16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a:t>
            </a:fld>
            <a:endParaRPr lang="en-US"/>
          </a:p>
        </p:txBody>
      </p:sp>
    </p:spTree>
    <p:extLst>
      <p:ext uri="{BB962C8B-B14F-4D97-AF65-F5344CB8AC3E}">
        <p14:creationId xmlns:p14="http://schemas.microsoft.com/office/powerpoint/2010/main" val="18424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is designed to help us build good apps rapidly. A key piece of making this happen is how Boot plugs in its opinions. Boot is not an exclusive concept. There are other opinionated frameworks out there like Play and </a:t>
            </a:r>
            <a:r>
              <a:rPr lang="en-US" dirty="0" err="1" smtClean="0"/>
              <a:t>Dropwizard</a:t>
            </a:r>
            <a:r>
              <a:rPr lang="en-US" dirty="0" smtClean="0"/>
              <a:t>. Some of these may even leverage Boot under the hood and use features of Boot that are very useful. However, Spring Boot, to it’s credit, makes things trivial for the Developer to say, “No. I don’t agree with you Boot. I know what I’m doing and I’d like to do it my way because I understand my business use case better than you do.” Boot tries to be non-intrusive. i.e. Boot says “</a:t>
            </a:r>
            <a:r>
              <a:rPr lang="en-US" dirty="0" err="1" smtClean="0"/>
              <a:t>Mr</a:t>
            </a:r>
            <a:r>
              <a:rPr lang="en-US" dirty="0" smtClean="0"/>
              <a:t> Developer, I will only start doing things if you choose not to.” And if the Developer chooses to build his application the way he likes, Boot will happily step aside.</a:t>
            </a:r>
          </a:p>
          <a:p>
            <a:r>
              <a:rPr lang="en-US" dirty="0" smtClean="0"/>
              <a:t>Boot believes the correct way is the easiest way.</a:t>
            </a:r>
          </a:p>
          <a:p>
            <a:r>
              <a:rPr lang="en-US" dirty="0" smtClean="0"/>
              <a:t>While, the Spring Framework makes things simple. Spring Boot takes Spring a step further by making the simplest thing the easiest.</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1425605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 </a:t>
            </a:r>
            <a:r>
              <a:rPr lang="en-US" smtClean="0"/>
              <a:t>million in March 2016</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11</a:t>
            </a:fld>
            <a:endParaRPr lang="en-US"/>
          </a:p>
        </p:txBody>
      </p:sp>
    </p:spTree>
    <p:extLst>
      <p:ext uri="{BB962C8B-B14F-4D97-AF65-F5344CB8AC3E}">
        <p14:creationId xmlns:p14="http://schemas.microsoft.com/office/powerpoint/2010/main" val="54504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131676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423454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transition xmlns:p14="http://schemas.microsoft.com/office/powerpoint/2010/mai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transition xmlns:p14="http://schemas.microsoft.com/office/powerpoint/2010/mai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transition xmlns:p14="http://schemas.microsoft.com/office/powerpoint/2010/mai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transition xmlns:p14="http://schemas.microsoft.com/office/powerpoint/2010/mai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transition xmlns:p14="http://schemas.microsoft.com/office/powerpoint/2010/mai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transition xmlns:p14="http://schemas.microsoft.com/office/powerpoint/2010/mai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Lst>
  <p:transition xmlns:p14="http://schemas.microsoft.com/office/powerpoint/2010/main" spd="slow">
    <p:wipe/>
  </p:transition>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8.xml"/><Relationship Id="rId2"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8.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png"/><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5.png"/><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Spring Boot</a:t>
            </a:r>
          </a:p>
        </p:txBody>
      </p:sp>
      <p:pic>
        <p:nvPicPr>
          <p:cNvPr id="11" name="Picture 2" descr="C:\Users\sdunn\Documents\Pivotal Corporate\presentation\Misc Assets\pivota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109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Content Placeholder 2"/>
          <p:cNvSpPr>
            <a:spLocks noGrp="1"/>
          </p:cNvSpPr>
          <p:nvPr>
            <p:ph sz="quarter" idx="10"/>
          </p:nvPr>
        </p:nvSpPr>
        <p:spPr>
          <a:xfrm>
            <a:off x="457200" y="1108074"/>
            <a:ext cx="8229600" cy="3293454"/>
          </a:xfrm>
        </p:spPr>
        <p:txBody>
          <a:bodyPr anchor="ctr"/>
          <a:lstStyle/>
          <a:p>
            <a:pPr marL="0" indent="0" algn="ctr">
              <a:lnSpc>
                <a:spcPct val="150000"/>
              </a:lnSpc>
              <a:buNone/>
            </a:pPr>
            <a:endParaRPr lang="en-US" dirty="0" smtClean="0"/>
          </a:p>
          <a:p>
            <a:pPr marL="0" indent="0" algn="ctr">
              <a:lnSpc>
                <a:spcPct val="120000"/>
              </a:lnSpc>
              <a:buNone/>
            </a:pPr>
            <a:r>
              <a:rPr lang="en-US" dirty="0" smtClean="0"/>
              <a:t>Spring Boot is an opinionated framework to simplify bootstrapping and development of new Spring Applications</a:t>
            </a:r>
          </a:p>
          <a:p>
            <a:pPr marL="0" indent="0">
              <a:buNone/>
            </a:pPr>
            <a:endParaRPr lang="en-US" dirty="0"/>
          </a:p>
        </p:txBody>
      </p:sp>
    </p:spTree>
    <p:extLst>
      <p:ext uri="{BB962C8B-B14F-4D97-AF65-F5344CB8AC3E}">
        <p14:creationId xmlns:p14="http://schemas.microsoft.com/office/powerpoint/2010/main" val="3284732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Adoption</a:t>
            </a:r>
            <a:endParaRPr lang="en-US" dirty="0"/>
          </a:p>
        </p:txBody>
      </p:sp>
      <p:pic>
        <p:nvPicPr>
          <p:cNvPr id="9" name="Content Placeholder 8" descr="Spring-Boot-Adoption-Dec-2015.jpg"/>
          <p:cNvPicPr>
            <a:picLocks noGrp="1" noChangeAspect="1"/>
          </p:cNvPicPr>
          <p:nvPr>
            <p:ph sz="quarter" idx="10"/>
          </p:nvPr>
        </p:nvPicPr>
        <p:blipFill>
          <a:blip r:embed="rId3">
            <a:extLst>
              <a:ext uri="{28A0092B-C50C-407E-A947-70E740481C1C}">
                <a14:useLocalDpi xmlns:a14="http://schemas.microsoft.com/office/drawing/2010/main" val="0"/>
              </a:ext>
            </a:extLst>
          </a:blip>
          <a:srcRect t="16806" b="16806"/>
          <a:stretch>
            <a:fillRect/>
          </a:stretch>
        </p:blipFill>
        <p:spPr>
          <a:xfrm>
            <a:off x="88015" y="1271116"/>
            <a:ext cx="8943898" cy="3082925"/>
          </a:xfrm>
        </p:spPr>
      </p:pic>
      <p:sp>
        <p:nvSpPr>
          <p:cNvPr id="4" name="Explosion 1 3"/>
          <p:cNvSpPr/>
          <p:nvPr/>
        </p:nvSpPr>
        <p:spPr>
          <a:xfrm>
            <a:off x="7380583" y="1911520"/>
            <a:ext cx="1619478" cy="1593493"/>
          </a:xfrm>
          <a:prstGeom prst="irregularSeal1">
            <a:avLst/>
          </a:prstGeom>
          <a:solidFill>
            <a:srgbClr val="FF0000"/>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Higher now than Dec 2015</a:t>
            </a:r>
            <a:endParaRPr lang="en-US" sz="1200" dirty="0"/>
          </a:p>
        </p:txBody>
      </p:sp>
    </p:spTree>
    <p:extLst>
      <p:ext uri="{BB962C8B-B14F-4D97-AF65-F5344CB8AC3E}">
        <p14:creationId xmlns:p14="http://schemas.microsoft.com/office/powerpoint/2010/main" val="10291865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non-Boot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1468721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Capabilities</a:t>
            </a:r>
            <a:endParaRPr lang="en-US" dirty="0"/>
          </a:p>
        </p:txBody>
      </p:sp>
      <p:sp>
        <p:nvSpPr>
          <p:cNvPr id="3" name="Content Placeholder 2"/>
          <p:cNvSpPr>
            <a:spLocks noGrp="1"/>
          </p:cNvSpPr>
          <p:nvPr>
            <p:ph sz="quarter" idx="10"/>
          </p:nvPr>
        </p:nvSpPr>
        <p:spPr/>
        <p:txBody>
          <a:bodyPr anchor="ctr"/>
          <a:lstStyle/>
          <a:p>
            <a:r>
              <a:rPr lang="en-US" dirty="0" smtClean="0"/>
              <a:t>Quick start </a:t>
            </a:r>
            <a:r>
              <a:rPr lang="en-US" dirty="0"/>
              <a:t>project generation</a:t>
            </a:r>
          </a:p>
          <a:p>
            <a:r>
              <a:rPr lang="en-US" dirty="0"/>
              <a:t>Automatic project </a:t>
            </a:r>
            <a:r>
              <a:rPr lang="en-US" dirty="0" smtClean="0"/>
              <a:t>dependency </a:t>
            </a:r>
            <a:r>
              <a:rPr lang="en-US" dirty="0"/>
              <a:t>management</a:t>
            </a:r>
          </a:p>
          <a:p>
            <a:r>
              <a:rPr lang="en-US" dirty="0"/>
              <a:t>Configuration drift </a:t>
            </a:r>
            <a:r>
              <a:rPr lang="en-US" dirty="0" smtClean="0"/>
              <a:t>prevention</a:t>
            </a:r>
          </a:p>
          <a:p>
            <a:r>
              <a:rPr lang="en-US" dirty="0"/>
              <a:t>Conditional </a:t>
            </a:r>
            <a:r>
              <a:rPr lang="en-US" dirty="0" smtClean="0"/>
              <a:t>configuration</a:t>
            </a:r>
            <a:endParaRPr lang="en-US" dirty="0"/>
          </a:p>
        </p:txBody>
      </p:sp>
    </p:spTree>
    <p:extLst>
      <p:ext uri="{BB962C8B-B14F-4D97-AF65-F5344CB8AC3E}">
        <p14:creationId xmlns:p14="http://schemas.microsoft.com/office/powerpoint/2010/main" val="19472634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Capabilities</a:t>
            </a:r>
            <a:endParaRPr lang="en-US" sz="2000" dirty="0"/>
          </a:p>
        </p:txBody>
      </p:sp>
      <p:sp>
        <p:nvSpPr>
          <p:cNvPr id="3" name="Content Placeholder 2"/>
          <p:cNvSpPr>
            <a:spLocks noGrp="1"/>
          </p:cNvSpPr>
          <p:nvPr>
            <p:ph sz="quarter" idx="10"/>
          </p:nvPr>
        </p:nvSpPr>
        <p:spPr/>
        <p:txBody>
          <a:bodyPr anchor="ctr"/>
          <a:lstStyle/>
          <a:p>
            <a:r>
              <a:rPr lang="en-US" dirty="0" smtClean="0"/>
              <a:t>Developer </a:t>
            </a:r>
            <a:r>
              <a:rPr lang="en-US" dirty="0"/>
              <a:t>Productivity </a:t>
            </a:r>
            <a:r>
              <a:rPr lang="en-US" dirty="0" smtClean="0"/>
              <a:t>Tooling</a:t>
            </a:r>
            <a:endParaRPr lang="en-US" dirty="0"/>
          </a:p>
          <a:p>
            <a:r>
              <a:rPr lang="en-US" dirty="0"/>
              <a:t>Auto-configuration</a:t>
            </a:r>
          </a:p>
          <a:p>
            <a:r>
              <a:rPr lang="en-US" dirty="0"/>
              <a:t>Monitoring and management </a:t>
            </a:r>
            <a:r>
              <a:rPr lang="en-US" dirty="0" smtClean="0"/>
              <a:t>endpoints</a:t>
            </a:r>
          </a:p>
          <a:p>
            <a:r>
              <a:rPr lang="en-US" dirty="0" smtClean="0"/>
              <a:t>Microservices-friendliness</a:t>
            </a:r>
            <a:endParaRPr lang="en-US" dirty="0"/>
          </a:p>
        </p:txBody>
      </p:sp>
    </p:spTree>
    <p:extLst>
      <p:ext uri="{BB962C8B-B14F-4D97-AF65-F5344CB8AC3E}">
        <p14:creationId xmlns:p14="http://schemas.microsoft.com/office/powerpoint/2010/main" val="3136355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Initializer</a:t>
            </a:r>
            <a:endParaRPr lang="en-US" dirty="0"/>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Initializr</a:t>
            </a:r>
          </a:p>
          <a:p>
            <a:pPr marL="0" indent="0" algn="ctr">
              <a:buNone/>
            </a:pPr>
            <a:r>
              <a:rPr lang="en-US" sz="1800" dirty="0" smtClean="0">
                <a:solidFill>
                  <a:schemeClr val="bg2">
                    <a:lumMod val="50000"/>
                  </a:schemeClr>
                </a:solidFill>
              </a:rPr>
              <a:t>(Quick start </a:t>
            </a:r>
            <a:r>
              <a:rPr lang="en-US" sz="1800" dirty="0">
                <a:solidFill>
                  <a:schemeClr val="bg2">
                    <a:lumMod val="50000"/>
                  </a:schemeClr>
                </a:solidFill>
              </a:rPr>
              <a:t>project </a:t>
            </a:r>
            <a:r>
              <a:rPr lang="en-US" sz="1800" dirty="0" smtClean="0">
                <a:solidFill>
                  <a:schemeClr val="bg2">
                    <a:lumMod val="50000"/>
                  </a:schemeClr>
                </a:solidFill>
              </a:rPr>
              <a:t>generation)</a:t>
            </a:r>
            <a:endParaRPr lang="en-US" sz="1800" dirty="0">
              <a:solidFill>
                <a:schemeClr val="bg2">
                  <a:lumMod val="50000"/>
                </a:schemeClr>
              </a:solidFill>
            </a:endParaRPr>
          </a:p>
        </p:txBody>
      </p:sp>
    </p:spTree>
    <p:extLst>
      <p:ext uri="{BB962C8B-B14F-4D97-AF65-F5344CB8AC3E}">
        <p14:creationId xmlns:p14="http://schemas.microsoft.com/office/powerpoint/2010/main" val="12965289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is a configurable </a:t>
            </a:r>
            <a:r>
              <a:rPr lang="en-US" dirty="0"/>
              <a:t>service to </a:t>
            </a:r>
            <a:r>
              <a:rPr lang="en-US" dirty="0" smtClean="0"/>
              <a:t>consistently and easily generate </a:t>
            </a:r>
            <a:r>
              <a:rPr lang="en-US" dirty="0"/>
              <a:t>a </a:t>
            </a:r>
            <a:r>
              <a:rPr lang="en-US" dirty="0" smtClean="0"/>
              <a:t>quick start project</a:t>
            </a:r>
          </a:p>
          <a:p>
            <a:pPr marL="0" indent="0">
              <a:buNone/>
            </a:pPr>
            <a:endParaRPr lang="en-US" dirty="0"/>
          </a:p>
        </p:txBody>
      </p:sp>
    </p:spTree>
    <p:extLst>
      <p:ext uri="{BB962C8B-B14F-4D97-AF65-F5344CB8AC3E}">
        <p14:creationId xmlns:p14="http://schemas.microsoft.com/office/powerpoint/2010/main" val="248265617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400" dirty="0"/>
          </a:p>
        </p:txBody>
      </p:sp>
      <p:sp>
        <p:nvSpPr>
          <p:cNvPr id="3" name="Content Placeholder 2"/>
          <p:cNvSpPr>
            <a:spLocks noGrp="1"/>
          </p:cNvSpPr>
          <p:nvPr>
            <p:ph sz="quarter" idx="10"/>
          </p:nvPr>
        </p:nvSpPr>
        <p:spPr/>
        <p:txBody>
          <a:bodyPr anchor="ctr">
            <a:normAutofit/>
          </a:bodyPr>
          <a:lstStyle/>
          <a:p>
            <a:r>
              <a:rPr lang="en-US" sz="2400" dirty="0" smtClean="0">
                <a:latin typeface="Arial"/>
                <a:cs typeface="Arial"/>
              </a:rPr>
              <a:t>Generates a Spring Boot project structure</a:t>
            </a:r>
          </a:p>
          <a:p>
            <a:r>
              <a:rPr lang="en-US" sz="2400" dirty="0" smtClean="0">
                <a:latin typeface="Arial"/>
                <a:cs typeface="Arial"/>
              </a:rPr>
              <a:t>Provides a Maven/</a:t>
            </a:r>
            <a:r>
              <a:rPr lang="en-US" sz="2400" dirty="0" err="1" smtClean="0">
                <a:latin typeface="Arial"/>
                <a:cs typeface="Arial"/>
              </a:rPr>
              <a:t>Gradle</a:t>
            </a:r>
            <a:r>
              <a:rPr lang="en-US" sz="2400" dirty="0" smtClean="0">
                <a:latin typeface="Arial"/>
                <a:cs typeface="Arial"/>
              </a:rPr>
              <a:t> build specification</a:t>
            </a:r>
          </a:p>
          <a:p>
            <a:r>
              <a:rPr lang="en-US" sz="2400" dirty="0" smtClean="0">
                <a:latin typeface="Arial"/>
                <a:cs typeface="Arial"/>
              </a:rPr>
              <a:t>Doesn’t generate application code</a:t>
            </a:r>
          </a:p>
          <a:p>
            <a:r>
              <a:rPr lang="en-US" sz="2400" dirty="0" smtClean="0">
                <a:latin typeface="Arial"/>
                <a:cs typeface="Arial"/>
              </a:rPr>
              <a:t>You can customize the Spring </a:t>
            </a:r>
            <a:r>
              <a:rPr lang="en-US" sz="2400" dirty="0" err="1" smtClean="0">
                <a:latin typeface="Arial"/>
                <a:cs typeface="Arial"/>
              </a:rPr>
              <a:t>Initialzr</a:t>
            </a:r>
            <a:endParaRPr lang="en-US" sz="2400" dirty="0">
              <a:latin typeface="Arial"/>
              <a:cs typeface="Arial"/>
            </a:endParaRPr>
          </a:p>
          <a:p>
            <a:pPr lvl="1"/>
            <a:r>
              <a:rPr lang="en-US" sz="2000" dirty="0">
                <a:latin typeface="Courier"/>
                <a:cs typeface="Courier"/>
              </a:rPr>
              <a:t>https://</a:t>
            </a:r>
            <a:r>
              <a:rPr lang="en-US" sz="2000" dirty="0" err="1">
                <a:latin typeface="Courier"/>
                <a:cs typeface="Courier"/>
              </a:rPr>
              <a:t>github.com</a:t>
            </a:r>
            <a:r>
              <a:rPr lang="en-US" sz="2000" dirty="0">
                <a:latin typeface="Courier"/>
                <a:cs typeface="Courier"/>
              </a:rPr>
              <a:t>/spring-</a:t>
            </a:r>
            <a:r>
              <a:rPr lang="en-US" sz="2000" dirty="0" err="1">
                <a:latin typeface="Courier"/>
                <a:cs typeface="Courier"/>
              </a:rPr>
              <a:t>io</a:t>
            </a:r>
            <a:r>
              <a:rPr lang="en-US" sz="2000" dirty="0">
                <a:latin typeface="Courier"/>
                <a:cs typeface="Courier"/>
              </a:rPr>
              <a:t>/</a:t>
            </a:r>
            <a:r>
              <a:rPr lang="en-US" sz="2000" dirty="0" err="1">
                <a:latin typeface="Courier"/>
                <a:cs typeface="Courier"/>
              </a:rPr>
              <a:t>initializr</a:t>
            </a: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3637789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04" y="320040"/>
            <a:ext cx="8229601" cy="363558"/>
          </a:xfrm>
        </p:spPr>
        <p:txBody>
          <a:bodyPr/>
          <a:lstStyle/>
          <a:p>
            <a:endParaRPr lang="en-US" dirty="0"/>
          </a:p>
        </p:txBody>
      </p:sp>
      <p:sp>
        <p:nvSpPr>
          <p:cNvPr id="3" name="Content Placeholder 2"/>
          <p:cNvSpPr>
            <a:spLocks noGrp="1"/>
          </p:cNvSpPr>
          <p:nvPr>
            <p:ph sz="quarter" idx="10"/>
          </p:nvPr>
        </p:nvSpPr>
        <p:spPr/>
        <p:txBody>
          <a:bodyPr anchor="ctr"/>
          <a:lstStyle/>
          <a:p>
            <a:pPr marL="0" indent="0" algn="ctr">
              <a:buNone/>
            </a:pPr>
            <a:r>
              <a:rPr lang="en-US" dirty="0" smtClean="0"/>
              <a:t>Spring Initializr has three supported interfaces</a:t>
            </a:r>
          </a:p>
          <a:p>
            <a:pPr marL="0" indent="0">
              <a:buNone/>
            </a:pPr>
            <a:endParaRPr lang="en-US" dirty="0"/>
          </a:p>
        </p:txBody>
      </p:sp>
    </p:spTree>
    <p:extLst>
      <p:ext uri="{BB962C8B-B14F-4D97-AF65-F5344CB8AC3E}">
        <p14:creationId xmlns:p14="http://schemas.microsoft.com/office/powerpoint/2010/main" val="269180808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1-17 at 6.25.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57977"/>
            <a:ext cx="4469524" cy="3001647"/>
          </a:xfrm>
          <a:prstGeom prst="rect">
            <a:avLst/>
          </a:prstGeom>
        </p:spPr>
      </p:pic>
      <p:sp>
        <p:nvSpPr>
          <p:cNvPr id="6" name="TextBox 5"/>
          <p:cNvSpPr txBox="1"/>
          <p:nvPr/>
        </p:nvSpPr>
        <p:spPr>
          <a:xfrm>
            <a:off x="866011" y="1321019"/>
            <a:ext cx="2133918" cy="2677656"/>
          </a:xfrm>
          <a:prstGeom prst="rect">
            <a:avLst/>
          </a:prstGeom>
          <a:noFill/>
        </p:spPr>
        <p:txBody>
          <a:bodyPr wrap="none" rtlCol="0" anchor="ctr">
            <a:spAutoFit/>
          </a:bodyPr>
          <a:lstStyle/>
          <a:p>
            <a:pPr marL="342900" indent="-342900">
              <a:buFont typeface="+mj-lt"/>
              <a:buAutoNum type="arabicPeriod"/>
            </a:pPr>
            <a:r>
              <a:rPr lang="en-US" sz="2800" dirty="0" smtClean="0">
                <a:solidFill>
                  <a:schemeClr val="bg1"/>
                </a:solidFill>
                <a:latin typeface="Arial"/>
                <a:cs typeface="Arial"/>
              </a:rPr>
              <a:t>IDE</a:t>
            </a:r>
          </a:p>
          <a:p>
            <a:endParaRPr lang="en-US" sz="2800" dirty="0" smtClean="0">
              <a:solidFill>
                <a:schemeClr val="bg1"/>
              </a:solidFill>
              <a:latin typeface="Arial"/>
              <a:cs typeface="Arial"/>
            </a:endParaRPr>
          </a:p>
          <a:p>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Eclipse</a:t>
            </a:r>
          </a:p>
          <a:p>
            <a:pPr lvl="1"/>
            <a:endParaRPr lang="en-US" sz="2800" dirty="0" smtClean="0">
              <a:solidFill>
                <a:schemeClr val="bg1"/>
              </a:solidFill>
              <a:latin typeface="Arial"/>
              <a:cs typeface="Arial"/>
            </a:endParaRPr>
          </a:p>
          <a:p>
            <a:pPr marL="742950" lvl="1" indent="-285750">
              <a:buFont typeface="Arial"/>
              <a:buChar char="•"/>
            </a:pPr>
            <a:r>
              <a:rPr lang="en-US" sz="2800" dirty="0" smtClean="0">
                <a:solidFill>
                  <a:schemeClr val="bg1"/>
                </a:solidFill>
                <a:latin typeface="Arial"/>
                <a:cs typeface="Arial"/>
              </a:rPr>
              <a:t>Intellij</a:t>
            </a:r>
            <a:endParaRPr lang="en-US" sz="2800" dirty="0">
              <a:solidFill>
                <a:schemeClr val="bg1"/>
              </a:solidFill>
              <a:latin typeface="Arial"/>
              <a:cs typeface="Arial"/>
            </a:endParaRPr>
          </a:p>
        </p:txBody>
      </p:sp>
      <p:pic>
        <p:nvPicPr>
          <p:cNvPr id="3" name="Picture 2" descr="Screen Shot 2016-01-23 at 7.56.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096" y="1257977"/>
            <a:ext cx="4469524" cy="3001647"/>
          </a:xfrm>
          <a:prstGeom prst="rect">
            <a:avLst/>
          </a:prstGeom>
        </p:spPr>
      </p:pic>
    </p:spTree>
    <p:extLst>
      <p:ext uri="{BB962C8B-B14F-4D97-AF65-F5344CB8AC3E}">
        <p14:creationId xmlns:p14="http://schemas.microsoft.com/office/powerpoint/2010/main" val="6407735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non-Boot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t>Capabilities</a:t>
            </a:r>
            <a:endParaRPr lang="en-US" dirty="0"/>
          </a:p>
          <a:p>
            <a:endParaRPr lang="en-US" dirty="0"/>
          </a:p>
        </p:txBody>
      </p:sp>
    </p:spTree>
    <p:extLst>
      <p:ext uri="{BB962C8B-B14F-4D97-AF65-F5344CB8AC3E}">
        <p14:creationId xmlns:p14="http://schemas.microsoft.com/office/powerpoint/2010/main" val="33463456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extBox 5"/>
          <p:cNvSpPr txBox="1"/>
          <p:nvPr/>
        </p:nvSpPr>
        <p:spPr>
          <a:xfrm>
            <a:off x="130628" y="2398235"/>
            <a:ext cx="3980577" cy="523220"/>
          </a:xfrm>
          <a:prstGeom prst="rect">
            <a:avLst/>
          </a:prstGeom>
          <a:noFill/>
        </p:spPr>
        <p:txBody>
          <a:bodyPr wrap="none" rtlCol="0" anchor="ctr">
            <a:spAutoFit/>
          </a:bodyPr>
          <a:lstStyle/>
          <a:p>
            <a:pPr marL="342900" indent="-342900">
              <a:buFont typeface="+mj-lt"/>
              <a:buAutoNum type="arabicPeriod" startAt="2"/>
            </a:pPr>
            <a:r>
              <a:rPr lang="en-US" sz="2800" dirty="0" smtClean="0">
                <a:solidFill>
                  <a:schemeClr val="bg1"/>
                </a:solidFill>
                <a:latin typeface="Arial"/>
                <a:cs typeface="Arial"/>
              </a:rPr>
              <a:t>Web-based Interface</a:t>
            </a:r>
          </a:p>
        </p:txBody>
      </p:sp>
      <p:pic>
        <p:nvPicPr>
          <p:cNvPr id="5" name="Picture 4" descr="Screen Shot 2016-01-18 at 1.42.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2176"/>
            <a:ext cx="4469524" cy="3001648"/>
          </a:xfrm>
          <a:prstGeom prst="rect">
            <a:avLst/>
          </a:prstGeom>
        </p:spPr>
      </p:pic>
    </p:spTree>
    <p:extLst>
      <p:ext uri="{BB962C8B-B14F-4D97-AF65-F5344CB8AC3E}">
        <p14:creationId xmlns:p14="http://schemas.microsoft.com/office/powerpoint/2010/main" val="302440086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TextBox 5"/>
          <p:cNvSpPr txBox="1"/>
          <p:nvPr/>
        </p:nvSpPr>
        <p:spPr>
          <a:xfrm>
            <a:off x="297535" y="2182792"/>
            <a:ext cx="3754370" cy="954107"/>
          </a:xfrm>
          <a:prstGeom prst="rect">
            <a:avLst/>
          </a:prstGeom>
          <a:noFill/>
        </p:spPr>
        <p:txBody>
          <a:bodyPr wrap="square" rtlCol="0" anchor="ctr">
            <a:spAutoFit/>
          </a:bodyPr>
          <a:lstStyle/>
          <a:p>
            <a:pPr marL="342900" indent="-342900" algn="ctr">
              <a:buFont typeface="+mj-lt"/>
              <a:buAutoNum type="arabicPeriod" startAt="3"/>
            </a:pPr>
            <a:r>
              <a:rPr lang="en-US" sz="2800" dirty="0" smtClean="0">
                <a:solidFill>
                  <a:schemeClr val="bg1"/>
                </a:solidFill>
                <a:latin typeface="Arial"/>
                <a:cs typeface="Arial"/>
              </a:rPr>
              <a:t>Command Line Interface</a:t>
            </a:r>
          </a:p>
        </p:txBody>
      </p:sp>
      <p:pic>
        <p:nvPicPr>
          <p:cNvPr id="7" name="Picture 6" descr="Screen Shot 2016-01-18 at 1.57.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095" y="1280142"/>
            <a:ext cx="4469524" cy="3001648"/>
          </a:xfrm>
          <a:prstGeom prst="rect">
            <a:avLst/>
          </a:prstGeom>
        </p:spPr>
      </p:pic>
      <p:sp>
        <p:nvSpPr>
          <p:cNvPr id="8" name="Rectangle 7"/>
          <p:cNvSpPr/>
          <p:nvPr/>
        </p:nvSpPr>
        <p:spPr>
          <a:xfrm>
            <a:off x="6320969" y="1422400"/>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6483047" y="3422953"/>
            <a:ext cx="1052286" cy="568476"/>
          </a:xfrm>
          <a:prstGeom prst="straightConnector1">
            <a:avLst/>
          </a:prstGeom>
          <a:ln>
            <a:solidFill>
              <a:srgbClr val="F83510"/>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7124104" y="3846248"/>
            <a:ext cx="1415143" cy="290361"/>
          </a:xfrm>
          <a:prstGeom prst="rect">
            <a:avLst/>
          </a:prstGeom>
          <a:solidFill>
            <a:srgbClr val="F83510"/>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i="1" dirty="0" smtClean="0"/>
              <a:t>Directory structure of Boot Maven project</a:t>
            </a:r>
            <a:endParaRPr lang="en-US" sz="900" b="1" i="1" dirty="0"/>
          </a:p>
        </p:txBody>
      </p:sp>
    </p:spTree>
    <p:extLst>
      <p:ext uri="{BB962C8B-B14F-4D97-AF65-F5344CB8AC3E}">
        <p14:creationId xmlns:p14="http://schemas.microsoft.com/office/powerpoint/2010/main" val="39189451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Spring Boot starters</a:t>
            </a:r>
          </a:p>
          <a:p>
            <a:pPr marL="0" indent="0" algn="ctr">
              <a:buNone/>
            </a:pPr>
            <a:r>
              <a:rPr lang="en-US" sz="1800" dirty="0" smtClean="0">
                <a:solidFill>
                  <a:schemeClr val="bg2">
                    <a:lumMod val="50000"/>
                  </a:schemeClr>
                </a:solidFill>
              </a:rPr>
              <a:t>(Automatic </a:t>
            </a:r>
            <a:r>
              <a:rPr lang="en-US" sz="1800" dirty="0">
                <a:solidFill>
                  <a:schemeClr val="bg2">
                    <a:lumMod val="50000"/>
                  </a:schemeClr>
                </a:solidFill>
              </a:rPr>
              <a:t>project dependency </a:t>
            </a:r>
            <a:r>
              <a:rPr lang="en-US" sz="1800" dirty="0" smtClean="0">
                <a:solidFill>
                  <a:schemeClr val="bg2">
                    <a:lumMod val="50000"/>
                  </a:schemeClr>
                </a:solidFill>
              </a:rPr>
              <a:t>management)</a:t>
            </a:r>
            <a:endParaRPr lang="en-US" sz="1800" dirty="0">
              <a:solidFill>
                <a:schemeClr val="bg2">
                  <a:lumMod val="50000"/>
                </a:schemeClr>
              </a:solidFill>
            </a:endParaRPr>
          </a:p>
        </p:txBody>
      </p:sp>
    </p:spTree>
    <p:extLst>
      <p:ext uri="{BB962C8B-B14F-4D97-AF65-F5344CB8AC3E}">
        <p14:creationId xmlns:p14="http://schemas.microsoft.com/office/powerpoint/2010/main" val="134685988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Are virtual packages deployed to Maven central</a:t>
            </a:r>
          </a:p>
          <a:p>
            <a:r>
              <a:rPr lang="en-US" dirty="0" smtClean="0"/>
              <a:t>They pull in other dependencies while containing no code of their own</a:t>
            </a:r>
          </a:p>
        </p:txBody>
      </p:sp>
      <p:graphicFrame>
        <p:nvGraphicFramePr>
          <p:cNvPr id="8" name="Diagram 7"/>
          <p:cNvGraphicFramePr/>
          <p:nvPr>
            <p:extLst>
              <p:ext uri="{D42A27DB-BD31-4B8C-83A1-F6EECF244321}">
                <p14:modId xmlns:p14="http://schemas.microsoft.com/office/powerpoint/2010/main" val="2212013664"/>
              </p:ext>
            </p:extLst>
          </p:nvPr>
        </p:nvGraphicFramePr>
        <p:xfrm>
          <a:off x="1341120" y="2333423"/>
          <a:ext cx="6096000" cy="237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423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1-17 at 6.34.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596" y="2464856"/>
            <a:ext cx="5188904" cy="2113881"/>
          </a:xfrm>
          <a:prstGeom prst="rect">
            <a:avLst/>
          </a:prstGeom>
        </p:spPr>
      </p:pic>
      <p:sp>
        <p:nvSpPr>
          <p:cNvPr id="2" name="Title 1"/>
          <p:cNvSpPr>
            <a:spLocks noGrp="1"/>
          </p:cNvSpPr>
          <p:nvPr>
            <p:ph type="title"/>
          </p:nvPr>
        </p:nvSpPr>
        <p:spPr/>
        <p:txBody>
          <a:bodyPr/>
          <a:lstStyle/>
          <a:p>
            <a:r>
              <a:rPr lang="en-US" dirty="0" smtClean="0"/>
              <a:t>Project </a:t>
            </a:r>
            <a:r>
              <a:rPr lang="en-US" dirty="0" err="1" smtClean="0">
                <a:latin typeface="Courier"/>
                <a:cs typeface="Courier"/>
              </a:rPr>
              <a:t>pom.xml</a:t>
            </a:r>
            <a:endParaRPr lang="en-US" dirty="0">
              <a:latin typeface="Courier"/>
              <a:cs typeface="Courier"/>
            </a:endParaRPr>
          </a:p>
        </p:txBody>
      </p:sp>
      <p:sp>
        <p:nvSpPr>
          <p:cNvPr id="3" name="Content Placeholder 2"/>
          <p:cNvSpPr>
            <a:spLocks noGrp="1"/>
          </p:cNvSpPr>
          <p:nvPr>
            <p:ph sz="quarter" idx="10"/>
          </p:nvPr>
        </p:nvSpPr>
        <p:spPr>
          <a:xfrm>
            <a:off x="457200" y="1082922"/>
            <a:ext cx="8229600" cy="3082925"/>
          </a:xfrm>
        </p:spPr>
        <p:txBody>
          <a:bodyPr/>
          <a:lstStyle/>
          <a:p>
            <a:r>
              <a:rPr lang="en-US" sz="2000" dirty="0" smtClean="0"/>
              <a:t>Set parent of your </a:t>
            </a:r>
            <a:r>
              <a:rPr lang="en-US" sz="2000" dirty="0" err="1" smtClean="0">
                <a:latin typeface="Courier"/>
                <a:cs typeface="Courier"/>
              </a:rPr>
              <a:t>pom.xml</a:t>
            </a:r>
            <a:r>
              <a:rPr lang="en-US" sz="2000" dirty="0" smtClean="0"/>
              <a:t> as </a:t>
            </a:r>
            <a:r>
              <a:rPr lang="en-US" sz="2000" dirty="0">
                <a:latin typeface="Courier"/>
                <a:cs typeface="Courier"/>
              </a:rPr>
              <a:t>spring-boot</a:t>
            </a:r>
            <a:r>
              <a:rPr lang="en-US" sz="2000" dirty="0" smtClean="0">
                <a:latin typeface="Courier"/>
                <a:cs typeface="Courier"/>
              </a:rPr>
              <a:t>-starter-parent</a:t>
            </a:r>
          </a:p>
          <a:p>
            <a:pPr lvl="1"/>
            <a:r>
              <a:rPr lang="en-US" sz="1600" dirty="0" smtClean="0">
                <a:latin typeface="Arial"/>
                <a:cs typeface="Arial"/>
              </a:rPr>
              <a:t>Inherit preset version numbers</a:t>
            </a:r>
            <a:endParaRPr lang="en-US" sz="1600" dirty="0">
              <a:latin typeface="Arial"/>
              <a:cs typeface="Arial"/>
            </a:endParaRPr>
          </a:p>
          <a:p>
            <a:pPr marL="0" indent="0">
              <a:buNone/>
            </a:pPr>
            <a:endParaRPr lang="en-US" dirty="0"/>
          </a:p>
        </p:txBody>
      </p:sp>
      <p:pic>
        <p:nvPicPr>
          <p:cNvPr id="5" name="Picture 4" descr="Screen Shot 2016-01-17 at 6.3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64" y="1898946"/>
            <a:ext cx="7111529" cy="2679792"/>
          </a:xfrm>
          <a:prstGeom prst="rect">
            <a:avLst/>
          </a:prstGeom>
        </p:spPr>
      </p:pic>
      <p:pic>
        <p:nvPicPr>
          <p:cNvPr id="4" name="Picture 3" descr="Screen Shot 2016-01-22 at 4.4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463" y="1898946"/>
            <a:ext cx="7111529" cy="2696142"/>
          </a:xfrm>
          <a:prstGeom prst="rect">
            <a:avLst/>
          </a:prstGeom>
        </p:spPr>
      </p:pic>
      <p:sp>
        <p:nvSpPr>
          <p:cNvPr id="7" name="Rectangle 6"/>
          <p:cNvSpPr/>
          <p:nvPr/>
        </p:nvSpPr>
        <p:spPr>
          <a:xfrm>
            <a:off x="2128762" y="3822095"/>
            <a:ext cx="2225524" cy="47171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82908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1-13 at 9.39.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01" y="1439939"/>
            <a:ext cx="4343286" cy="2856309"/>
          </a:xfrm>
          <a:prstGeom prst="rect">
            <a:avLst/>
          </a:prstGeom>
        </p:spPr>
      </p:pic>
      <p:sp>
        <p:nvSpPr>
          <p:cNvPr id="2" name="Title 1"/>
          <p:cNvSpPr>
            <a:spLocks noGrp="1"/>
          </p:cNvSpPr>
          <p:nvPr>
            <p:ph type="title"/>
          </p:nvPr>
        </p:nvSpPr>
        <p:spPr/>
        <p:txBody>
          <a:bodyPr/>
          <a:lstStyle/>
          <a:p>
            <a:r>
              <a:rPr lang="en-US" dirty="0" smtClean="0"/>
              <a:t>Starters </a:t>
            </a:r>
            <a:r>
              <a:rPr lang="en-US" dirty="0" err="1" smtClean="0"/>
              <a:t>vs</a:t>
            </a:r>
            <a:r>
              <a:rPr lang="en-US" dirty="0" smtClean="0"/>
              <a:t> Current Practice</a:t>
            </a:r>
            <a:endParaRPr lang="en-US" dirty="0"/>
          </a:p>
        </p:txBody>
      </p:sp>
      <p:sp>
        <p:nvSpPr>
          <p:cNvPr id="3" name="Content Placeholder 2"/>
          <p:cNvSpPr>
            <a:spLocks noGrp="1"/>
          </p:cNvSpPr>
          <p:nvPr>
            <p:ph sz="quarter" idx="10"/>
          </p:nvPr>
        </p:nvSpPr>
        <p:spPr>
          <a:xfrm>
            <a:off x="4665887" y="925498"/>
            <a:ext cx="4343286" cy="514441"/>
          </a:xfrm>
        </p:spPr>
        <p:txBody>
          <a:bodyPr>
            <a:normAutofit/>
          </a:bodyPr>
          <a:lstStyle/>
          <a:p>
            <a:pPr marL="0" indent="0">
              <a:buNone/>
            </a:pPr>
            <a:r>
              <a:rPr lang="en-US" sz="1200" dirty="0" smtClean="0">
                <a:solidFill>
                  <a:schemeClr val="bg2">
                    <a:lumMod val="50000"/>
                  </a:schemeClr>
                </a:solidFill>
              </a:rPr>
              <a:t>Are the version numbers compatible with each other?</a:t>
            </a:r>
          </a:p>
          <a:p>
            <a:pPr marL="0" indent="0">
              <a:buNone/>
            </a:pPr>
            <a:r>
              <a:rPr lang="en-US" sz="1200" dirty="0" smtClean="0">
                <a:solidFill>
                  <a:schemeClr val="bg2">
                    <a:lumMod val="50000"/>
                  </a:schemeClr>
                </a:solidFill>
              </a:rPr>
              <a:t>Is the list of dependencies complete?</a:t>
            </a:r>
          </a:p>
        </p:txBody>
      </p:sp>
      <p:pic>
        <p:nvPicPr>
          <p:cNvPr id="5" name="Picture 4" descr="Screen Shot 2016-01-13 at 9.1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886" y="1439939"/>
            <a:ext cx="4343287" cy="2856309"/>
          </a:xfrm>
          <a:prstGeom prst="rect">
            <a:avLst/>
          </a:prstGeom>
        </p:spPr>
      </p:pic>
      <p:sp>
        <p:nvSpPr>
          <p:cNvPr id="7" name="Content Placeholder 2"/>
          <p:cNvSpPr txBox="1">
            <a:spLocks/>
          </p:cNvSpPr>
          <p:nvPr/>
        </p:nvSpPr>
        <p:spPr>
          <a:xfrm>
            <a:off x="170201" y="925498"/>
            <a:ext cx="4343286" cy="5144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100" dirty="0" smtClean="0">
                <a:solidFill>
                  <a:schemeClr val="bg2">
                    <a:lumMod val="50000"/>
                  </a:schemeClr>
                </a:solidFill>
              </a:rPr>
              <a:t>Starter versions determined by version of Spring Boot used. </a:t>
            </a:r>
          </a:p>
          <a:p>
            <a:pPr marL="0" indent="0">
              <a:buFont typeface="Arial"/>
              <a:buNone/>
            </a:pPr>
            <a:r>
              <a:rPr lang="en-US" sz="1100" dirty="0" smtClean="0">
                <a:solidFill>
                  <a:schemeClr val="bg2">
                    <a:lumMod val="50000"/>
                  </a:schemeClr>
                </a:solidFill>
              </a:rPr>
              <a:t>Dependencies guaranteed to be compatible.</a:t>
            </a:r>
          </a:p>
        </p:txBody>
      </p:sp>
      <p:sp>
        <p:nvSpPr>
          <p:cNvPr id="8" name="Content Placeholder 2"/>
          <p:cNvSpPr txBox="1">
            <a:spLocks/>
          </p:cNvSpPr>
          <p:nvPr/>
        </p:nvSpPr>
        <p:spPr>
          <a:xfrm>
            <a:off x="4665887"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Verbose. Non-boot </a:t>
            </a:r>
            <a:r>
              <a:rPr lang="en-US" i="1" dirty="0" err="1" smtClean="0">
                <a:solidFill>
                  <a:schemeClr val="bg2">
                    <a:lumMod val="50000"/>
                  </a:schemeClr>
                </a:solidFill>
              </a:rPr>
              <a:t>pom.xml</a:t>
            </a:r>
            <a:r>
              <a:rPr lang="en-US" i="1" dirty="0" smtClean="0">
                <a:solidFill>
                  <a:schemeClr val="bg2">
                    <a:lumMod val="50000"/>
                  </a:schemeClr>
                </a:solidFill>
              </a:rPr>
              <a:t> with version numbers.</a:t>
            </a:r>
          </a:p>
        </p:txBody>
      </p:sp>
      <p:sp>
        <p:nvSpPr>
          <p:cNvPr id="9" name="Content Placeholder 2"/>
          <p:cNvSpPr txBox="1">
            <a:spLocks/>
          </p:cNvSpPr>
          <p:nvPr/>
        </p:nvSpPr>
        <p:spPr>
          <a:xfrm>
            <a:off x="170201" y="4347067"/>
            <a:ext cx="4343286" cy="24249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smtClean="0">
                <a:solidFill>
                  <a:schemeClr val="bg2">
                    <a:lumMod val="50000"/>
                  </a:schemeClr>
                </a:solidFill>
              </a:rPr>
              <a:t>Concise. </a:t>
            </a:r>
            <a:r>
              <a:rPr lang="en-US" i="1" dirty="0">
                <a:solidFill>
                  <a:schemeClr val="bg2">
                    <a:lumMod val="50000"/>
                  </a:schemeClr>
                </a:solidFill>
              </a:rPr>
              <a:t>B</a:t>
            </a:r>
            <a:r>
              <a:rPr lang="en-US" i="1" dirty="0" smtClean="0">
                <a:solidFill>
                  <a:schemeClr val="bg2">
                    <a:lumMod val="50000"/>
                  </a:schemeClr>
                </a:solidFill>
              </a:rPr>
              <a:t>oot </a:t>
            </a:r>
            <a:r>
              <a:rPr lang="en-US" i="1" dirty="0" err="1" smtClean="0">
                <a:solidFill>
                  <a:schemeClr val="bg2">
                    <a:lumMod val="50000"/>
                  </a:schemeClr>
                </a:solidFill>
              </a:rPr>
              <a:t>pom.xml</a:t>
            </a:r>
            <a:r>
              <a:rPr lang="en-US" i="1" dirty="0" smtClean="0">
                <a:solidFill>
                  <a:schemeClr val="bg2">
                    <a:lumMod val="50000"/>
                  </a:schemeClr>
                </a:solidFill>
              </a:rPr>
              <a:t> without version numbers.</a:t>
            </a:r>
          </a:p>
        </p:txBody>
      </p:sp>
      <p:pic>
        <p:nvPicPr>
          <p:cNvPr id="4" name="Picture 3" descr="Screen Shot 2016-01-23 at 8.1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01" y="1439938"/>
            <a:ext cx="4343286" cy="2856309"/>
          </a:xfrm>
          <a:prstGeom prst="rect">
            <a:avLst/>
          </a:prstGeom>
        </p:spPr>
      </p:pic>
      <p:pic>
        <p:nvPicPr>
          <p:cNvPr id="6" name="Picture 5" descr="Screen Shot 2016-01-23 at 8.19.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887" y="1439939"/>
            <a:ext cx="4343285" cy="2856308"/>
          </a:xfrm>
          <a:prstGeom prst="rect">
            <a:avLst/>
          </a:prstGeom>
        </p:spPr>
      </p:pic>
      <p:sp>
        <p:nvSpPr>
          <p:cNvPr id="11" name="Rectangle 10"/>
          <p:cNvSpPr/>
          <p:nvPr/>
        </p:nvSpPr>
        <p:spPr>
          <a:xfrm>
            <a:off x="5660566" y="3870476"/>
            <a:ext cx="1209524" cy="19957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11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Packaging</a:t>
            </a:r>
          </a:p>
          <a:p>
            <a:pPr marL="0" indent="0" algn="ctr">
              <a:buNone/>
            </a:pPr>
            <a:r>
              <a:rPr lang="en-US" sz="1800" dirty="0" smtClean="0">
                <a:solidFill>
                  <a:schemeClr val="bg2">
                    <a:lumMod val="50000"/>
                  </a:schemeClr>
                </a:solidFill>
              </a:rPr>
              <a:t>(Configuration </a:t>
            </a:r>
            <a:r>
              <a:rPr lang="en-US" sz="1800" dirty="0">
                <a:solidFill>
                  <a:schemeClr val="bg2">
                    <a:lumMod val="50000"/>
                  </a:schemeClr>
                </a:solidFill>
              </a:rPr>
              <a:t>drift </a:t>
            </a:r>
            <a:r>
              <a:rPr lang="en-US" sz="1800" dirty="0" smtClean="0">
                <a:solidFill>
                  <a:schemeClr val="bg2">
                    <a:lumMod val="50000"/>
                  </a:schemeClr>
                </a:solidFill>
              </a:rPr>
              <a:t>prevention)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Jar not War!</a:t>
            </a:r>
            <a:endParaRPr lang="en-US" dirty="0"/>
          </a:p>
        </p:txBody>
      </p:sp>
      <p:sp>
        <p:nvSpPr>
          <p:cNvPr id="3" name="Content Placeholder 2"/>
          <p:cNvSpPr>
            <a:spLocks noGrp="1"/>
          </p:cNvSpPr>
          <p:nvPr>
            <p:ph sz="quarter" idx="10"/>
          </p:nvPr>
        </p:nvSpPr>
        <p:spPr>
          <a:xfrm>
            <a:off x="457200" y="1579789"/>
            <a:ext cx="8229600" cy="573164"/>
          </a:xfrm>
        </p:spPr>
        <p:txBody>
          <a:bodyPr>
            <a:normAutofit/>
          </a:bodyPr>
          <a:lstStyle/>
          <a:p>
            <a:pPr marL="0" indent="0" algn="ctr">
              <a:buNone/>
            </a:pPr>
            <a:r>
              <a:rPr lang="en-US" sz="2200" dirty="0" smtClean="0"/>
              <a:t>Boot’s Maven </a:t>
            </a:r>
            <a:r>
              <a:rPr lang="en-US" sz="2200" dirty="0"/>
              <a:t>/</a:t>
            </a:r>
            <a:r>
              <a:rPr lang="en-US" sz="2200" dirty="0" smtClean="0"/>
              <a:t> </a:t>
            </a:r>
            <a:r>
              <a:rPr lang="en-US" sz="2200" dirty="0" err="1" smtClean="0"/>
              <a:t>Gradle</a:t>
            </a:r>
            <a:r>
              <a:rPr lang="en-US" sz="2200" dirty="0" smtClean="0"/>
              <a:t> plugins produce an executable </a:t>
            </a:r>
            <a:r>
              <a:rPr lang="en-US" sz="2200" i="1" dirty="0" smtClean="0"/>
              <a:t>“fat jar”</a:t>
            </a:r>
          </a:p>
        </p:txBody>
      </p:sp>
      <p:pic>
        <p:nvPicPr>
          <p:cNvPr id="5" name="Picture 4" descr="Screen Shot 2016-01-09 at 11.1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3" y="2482599"/>
            <a:ext cx="4107541" cy="1752600"/>
          </a:xfrm>
          <a:prstGeom prst="rect">
            <a:avLst/>
          </a:prstGeom>
        </p:spPr>
      </p:pic>
      <p:sp>
        <p:nvSpPr>
          <p:cNvPr id="4" name="Rectangle 3"/>
          <p:cNvSpPr/>
          <p:nvPr/>
        </p:nvSpPr>
        <p:spPr>
          <a:xfrm>
            <a:off x="4826003" y="2482600"/>
            <a:ext cx="4107540" cy="1731094"/>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3580195"/>
            <a:ext cx="1840895" cy="65500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Application Code</a:t>
            </a:r>
            <a:endParaRPr lang="en-US" sz="1400" b="1" dirty="0"/>
          </a:p>
        </p:txBody>
      </p:sp>
      <p:sp>
        <p:nvSpPr>
          <p:cNvPr id="7" name="Rectangle 6"/>
          <p:cNvSpPr/>
          <p:nvPr/>
        </p:nvSpPr>
        <p:spPr>
          <a:xfrm>
            <a:off x="457199" y="2482599"/>
            <a:ext cx="3812419" cy="1005564"/>
          </a:xfrm>
          <a:prstGeom prst="rect">
            <a:avLst/>
          </a:prstGeom>
          <a:solidFill>
            <a:schemeClr val="bg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b="1" dirty="0" smtClean="0">
                <a:solidFill>
                  <a:schemeClr val="tx1">
                    <a:lumMod val="75000"/>
                    <a:lumOff val="25000"/>
                  </a:schemeClr>
                </a:solidFill>
              </a:rPr>
              <a:t>Embedded Server</a:t>
            </a:r>
            <a:endParaRPr lang="en-US" sz="1400" b="1" dirty="0">
              <a:solidFill>
                <a:schemeClr val="tx1">
                  <a:lumMod val="75000"/>
                  <a:lumOff val="25000"/>
                </a:schemeClr>
              </a:solidFill>
            </a:endParaRPr>
          </a:p>
        </p:txBody>
      </p:sp>
      <p:sp>
        <p:nvSpPr>
          <p:cNvPr id="8" name="Rectangle 7"/>
          <p:cNvSpPr/>
          <p:nvPr/>
        </p:nvSpPr>
        <p:spPr>
          <a:xfrm>
            <a:off x="2443239" y="3577555"/>
            <a:ext cx="1826380" cy="657644"/>
          </a:xfrm>
          <a:prstGeom prst="rect">
            <a:avLst/>
          </a:prstGeom>
          <a:solidFill>
            <a:schemeClr val="bg2">
              <a:lumMod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Dependent Jars</a:t>
            </a:r>
            <a:endParaRPr lang="en-US" sz="1400" b="1" dirty="0"/>
          </a:p>
        </p:txBody>
      </p:sp>
      <p:pic>
        <p:nvPicPr>
          <p:cNvPr id="9" name="Picture 8"/>
          <p:cNvPicPr>
            <a:picLocks noChangeAspect="1"/>
          </p:cNvPicPr>
          <p:nvPr/>
        </p:nvPicPr>
        <p:blipFill>
          <a:blip r:embed="rId4"/>
          <a:stretch>
            <a:fillRect/>
          </a:stretch>
        </p:blipFill>
        <p:spPr>
          <a:xfrm>
            <a:off x="689426" y="2942035"/>
            <a:ext cx="917439" cy="546128"/>
          </a:xfrm>
          <a:prstGeom prst="rect">
            <a:avLst/>
          </a:prstGeom>
        </p:spPr>
      </p:pic>
      <p:pic>
        <p:nvPicPr>
          <p:cNvPr id="10" name="Picture 9"/>
          <p:cNvPicPr>
            <a:picLocks noChangeAspect="1"/>
          </p:cNvPicPr>
          <p:nvPr/>
        </p:nvPicPr>
        <p:blipFill>
          <a:blip r:embed="rId5"/>
          <a:stretch>
            <a:fillRect/>
          </a:stretch>
        </p:blipFill>
        <p:spPr>
          <a:xfrm>
            <a:off x="3206182" y="3019341"/>
            <a:ext cx="819118" cy="424543"/>
          </a:xfrm>
          <a:prstGeom prst="rect">
            <a:avLst/>
          </a:prstGeom>
        </p:spPr>
      </p:pic>
      <p:pic>
        <p:nvPicPr>
          <p:cNvPr id="11" name="Picture 10"/>
          <p:cNvPicPr>
            <a:picLocks noChangeAspect="1"/>
          </p:cNvPicPr>
          <p:nvPr/>
        </p:nvPicPr>
        <p:blipFill>
          <a:blip r:embed="rId6"/>
          <a:stretch>
            <a:fillRect/>
          </a:stretch>
        </p:blipFill>
        <p:spPr>
          <a:xfrm>
            <a:off x="1896532" y="3078781"/>
            <a:ext cx="1053494" cy="424542"/>
          </a:xfrm>
          <a:prstGeom prst="rect">
            <a:avLst/>
          </a:prstGeom>
        </p:spPr>
      </p:pic>
      <p:pic>
        <p:nvPicPr>
          <p:cNvPr id="12" name="Picture 11" descr="Screen Shot 2016-01-22 at 4.49.5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6003" y="2482599"/>
            <a:ext cx="4107540" cy="1752600"/>
          </a:xfrm>
          <a:prstGeom prst="rect">
            <a:avLst/>
          </a:prstGeom>
        </p:spPr>
      </p:pic>
      <p:sp>
        <p:nvSpPr>
          <p:cNvPr id="14" name="Rectangle 13"/>
          <p:cNvSpPr/>
          <p:nvPr/>
        </p:nvSpPr>
        <p:spPr>
          <a:xfrm>
            <a:off x="6464906" y="3337394"/>
            <a:ext cx="1699380" cy="240161"/>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9348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i="1" dirty="0"/>
          </a:p>
        </p:txBody>
      </p:sp>
      <p:sp>
        <p:nvSpPr>
          <p:cNvPr id="3" name="Content Placeholder 2"/>
          <p:cNvSpPr>
            <a:spLocks noGrp="1"/>
          </p:cNvSpPr>
          <p:nvPr>
            <p:ph sz="quarter" idx="10"/>
          </p:nvPr>
        </p:nvSpPr>
        <p:spPr/>
        <p:txBody>
          <a:bodyPr>
            <a:normAutofit/>
          </a:bodyPr>
          <a:lstStyle/>
          <a:p>
            <a:r>
              <a:rPr lang="en-US" dirty="0" smtClean="0"/>
              <a:t>No installation of application servers</a:t>
            </a:r>
          </a:p>
          <a:p>
            <a:r>
              <a:rPr lang="en-US" dirty="0" smtClean="0">
                <a:latin typeface="Arial"/>
                <a:cs typeface="Arial"/>
              </a:rPr>
              <a:t>No setting </a:t>
            </a:r>
            <a:r>
              <a:rPr lang="en-US" dirty="0" err="1" smtClean="0">
                <a:latin typeface="Courier"/>
                <a:cs typeface="Courier"/>
              </a:rPr>
              <a:t>classpath</a:t>
            </a:r>
            <a:endParaRPr lang="en-US" dirty="0" smtClean="0"/>
          </a:p>
          <a:p>
            <a:r>
              <a:rPr lang="en-US" dirty="0" smtClean="0"/>
              <a:t>Promotes consistency across environments</a:t>
            </a:r>
          </a:p>
          <a:p>
            <a:r>
              <a:rPr lang="en-US" dirty="0" smtClean="0"/>
              <a:t>Can be started as Unix services using</a:t>
            </a:r>
          </a:p>
          <a:p>
            <a:pPr lvl="1"/>
            <a:r>
              <a:rPr lang="en-US" dirty="0" err="1">
                <a:latin typeface="Courier"/>
                <a:cs typeface="Courier"/>
              </a:rPr>
              <a:t>i</a:t>
            </a:r>
            <a:r>
              <a:rPr lang="en-US" dirty="0" err="1" smtClean="0">
                <a:latin typeface="Courier"/>
                <a:cs typeface="Courier"/>
              </a:rPr>
              <a:t>nit.d</a:t>
            </a:r>
            <a:endParaRPr lang="en-US" dirty="0" smtClean="0">
              <a:latin typeface="Courier"/>
              <a:cs typeface="Courier"/>
            </a:endParaRPr>
          </a:p>
          <a:p>
            <a:pPr lvl="1"/>
            <a:r>
              <a:rPr lang="en-US" dirty="0" err="1" smtClean="0">
                <a:latin typeface="Courier"/>
                <a:cs typeface="Courier"/>
              </a:rPr>
              <a:t>systemd</a:t>
            </a:r>
            <a:endParaRPr lang="en-US" dirty="0">
              <a:latin typeface="Courier"/>
              <a:cs typeface="Courier"/>
            </a:endParaRPr>
          </a:p>
        </p:txBody>
      </p:sp>
      <p:pic>
        <p:nvPicPr>
          <p:cNvPr id="4" name="Picture 3" descr="Screen Shot 2016-01-16 at 12.07.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552" y="2604593"/>
            <a:ext cx="1877020" cy="1835065"/>
          </a:xfrm>
          <a:prstGeom prst="rect">
            <a:avLst/>
          </a:prstGeom>
        </p:spPr>
      </p:pic>
    </p:spTree>
    <p:extLst>
      <p:ext uri="{BB962C8B-B14F-4D97-AF65-F5344CB8AC3E}">
        <p14:creationId xmlns:p14="http://schemas.microsoft.com/office/powerpoint/2010/main" val="42655906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5888" y="2683985"/>
            <a:ext cx="2879635" cy="1916266"/>
          </a:xfrm>
          <a:prstGeom prst="rect">
            <a:avLst/>
          </a:prstGeom>
        </p:spPr>
      </p:pic>
      <p:sp>
        <p:nvSpPr>
          <p:cNvPr id="10" name="TextBox 9"/>
          <p:cNvSpPr txBox="1"/>
          <p:nvPr/>
        </p:nvSpPr>
        <p:spPr>
          <a:xfrm>
            <a:off x="6179700" y="3088469"/>
            <a:ext cx="2879635"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Post Installation</a:t>
            </a:r>
          </a:p>
          <a:p>
            <a:pPr marL="228600" indent="-228600">
              <a:buFont typeface="+mj-lt"/>
              <a:buAutoNum type="arabicPeriod" startAt="19"/>
            </a:pPr>
            <a:r>
              <a:rPr lang="en-US" sz="1200" dirty="0">
                <a:solidFill>
                  <a:schemeClr val="bg2">
                    <a:lumMod val="50000"/>
                  </a:schemeClr>
                </a:solidFill>
                <a:cs typeface="Courier"/>
              </a:rPr>
              <a:t>Start </a:t>
            </a:r>
            <a:r>
              <a:rPr lang="en-US" sz="1200" dirty="0" err="1">
                <a:solidFill>
                  <a:schemeClr val="bg2">
                    <a:lumMod val="50000"/>
                  </a:schemeClr>
                </a:solidFill>
                <a:latin typeface="Courier"/>
                <a:cs typeface="Courier"/>
              </a:rPr>
              <a:t>WebLogic</a:t>
            </a:r>
            <a:r>
              <a:rPr lang="en-US" sz="1200" dirty="0">
                <a:solidFill>
                  <a:schemeClr val="bg2">
                    <a:lumMod val="50000"/>
                  </a:schemeClr>
                </a:solidFill>
                <a:cs typeface="Courier"/>
              </a:rPr>
              <a:t> server</a:t>
            </a:r>
          </a:p>
          <a:p>
            <a:pPr marL="228600" indent="-228600">
              <a:buFont typeface="+mj-lt"/>
              <a:buAutoNum type="arabicPeriod" startAt="19"/>
            </a:pPr>
            <a:r>
              <a:rPr lang="en-US" sz="1200" dirty="0">
                <a:solidFill>
                  <a:schemeClr val="bg2">
                    <a:lumMod val="50000"/>
                  </a:schemeClr>
                </a:solidFill>
                <a:cs typeface="Courier"/>
              </a:rPr>
              <a:t>Manage and monitor through an administrator console</a:t>
            </a:r>
            <a:endParaRPr lang="en-US" sz="1200" dirty="0" smtClean="0">
              <a:solidFill>
                <a:schemeClr val="bg2">
                  <a:lumMod val="50000"/>
                </a:schemeClr>
              </a:solidFill>
              <a:cs typeface="Courier"/>
            </a:endParaRPr>
          </a:p>
        </p:txBody>
      </p:sp>
      <p:sp>
        <p:nvSpPr>
          <p:cNvPr id="2" name="Title 1"/>
          <p:cNvSpPr>
            <a:spLocks noGrp="1"/>
          </p:cNvSpPr>
          <p:nvPr>
            <p:ph type="title"/>
          </p:nvPr>
        </p:nvSpPr>
        <p:spPr/>
        <p:txBody>
          <a:bodyPr/>
          <a:lstStyle/>
          <a:p>
            <a:endParaRPr lang="en-US" dirty="0"/>
          </a:p>
        </p:txBody>
      </p:sp>
      <p:sp>
        <p:nvSpPr>
          <p:cNvPr id="5" name="TextBox 4"/>
          <p:cNvSpPr txBox="1"/>
          <p:nvPr/>
        </p:nvSpPr>
        <p:spPr>
          <a:xfrm>
            <a:off x="107888" y="951636"/>
            <a:ext cx="2879635" cy="292387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bg2">
                    <a:lumMod val="50000"/>
                  </a:schemeClr>
                </a:solidFill>
              </a:rPr>
              <a:t>Setup </a:t>
            </a:r>
            <a:endParaRPr lang="en-US" dirty="0" smtClean="0">
              <a:solidFill>
                <a:schemeClr val="bg2">
                  <a:lumMod val="50000"/>
                </a:schemeClr>
              </a:solidFill>
            </a:endParaRPr>
          </a:p>
          <a:p>
            <a:pPr marL="228600" indent="-228600">
              <a:buFont typeface="+mj-lt"/>
              <a:buAutoNum type="arabicPeriod"/>
            </a:pPr>
            <a:r>
              <a:rPr lang="en-US" sz="1200" dirty="0" smtClean="0">
                <a:solidFill>
                  <a:schemeClr val="bg2">
                    <a:lumMod val="50000"/>
                  </a:schemeClr>
                </a:solidFill>
              </a:rPr>
              <a:t>Perform </a:t>
            </a:r>
            <a:r>
              <a:rPr lang="en-US" sz="1200" dirty="0">
                <a:solidFill>
                  <a:schemeClr val="bg2">
                    <a:lumMod val="50000"/>
                  </a:schemeClr>
                </a:solidFill>
              </a:rPr>
              <a:t>setup operations as “</a:t>
            </a:r>
            <a:r>
              <a:rPr lang="en-US" sz="1200" dirty="0">
                <a:solidFill>
                  <a:schemeClr val="bg2">
                    <a:lumMod val="50000"/>
                  </a:schemeClr>
                </a:solidFill>
                <a:latin typeface="Courier"/>
                <a:cs typeface="Courier"/>
              </a:rPr>
              <a:t>root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Update </a:t>
            </a:r>
            <a:r>
              <a:rPr lang="en-US" sz="1200" dirty="0">
                <a:solidFill>
                  <a:schemeClr val="bg2">
                    <a:lumMod val="50000"/>
                  </a:schemeClr>
                </a:solidFill>
                <a:latin typeface="Courier"/>
                <a:cs typeface="Courier"/>
              </a:rPr>
              <a:t>/</a:t>
            </a:r>
            <a:r>
              <a:rPr lang="en-US" sz="1200" dirty="0" err="1">
                <a:solidFill>
                  <a:schemeClr val="bg2">
                    <a:lumMod val="50000"/>
                  </a:schemeClr>
                </a:solidFill>
                <a:latin typeface="Courier"/>
                <a:cs typeface="Courier"/>
              </a:rPr>
              <a:t>etc</a:t>
            </a:r>
            <a:r>
              <a:rPr lang="en-US" sz="1200" dirty="0">
                <a:solidFill>
                  <a:schemeClr val="bg2">
                    <a:lumMod val="50000"/>
                  </a:schemeClr>
                </a:solidFill>
                <a:latin typeface="Courier"/>
                <a:cs typeface="Courier"/>
              </a:rPr>
              <a:t>/hosts </a:t>
            </a:r>
            <a:r>
              <a:rPr lang="en-US" sz="1200" dirty="0">
                <a:solidFill>
                  <a:schemeClr val="bg2">
                    <a:lumMod val="50000"/>
                  </a:schemeClr>
                </a:solidFill>
              </a:rPr>
              <a:t>with entries for “</a:t>
            </a:r>
            <a:r>
              <a:rPr lang="en-US" sz="1200" dirty="0" err="1">
                <a:solidFill>
                  <a:schemeClr val="bg2">
                    <a:lumMod val="50000"/>
                  </a:schemeClr>
                </a:solidFill>
                <a:latin typeface="Courier"/>
                <a:cs typeface="Courier"/>
              </a:rPr>
              <a:t>localhost</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a new group (</a:t>
            </a:r>
            <a:r>
              <a:rPr lang="en-US" sz="1200" dirty="0" err="1">
                <a:solidFill>
                  <a:schemeClr val="bg2">
                    <a:lumMod val="50000"/>
                  </a:schemeClr>
                </a:solidFill>
                <a:latin typeface="Courier"/>
                <a:cs typeface="Courier"/>
              </a:rPr>
              <a:t>oinstall</a:t>
            </a:r>
            <a:r>
              <a:rPr lang="en-US" sz="1200" dirty="0">
                <a:solidFill>
                  <a:schemeClr val="bg2">
                    <a:lumMod val="50000"/>
                  </a:schemeClr>
                </a:solidFill>
              </a:rPr>
              <a:t>) and user (</a:t>
            </a:r>
            <a:r>
              <a:rPr lang="en-US" sz="1200" dirty="0">
                <a:solidFill>
                  <a:schemeClr val="bg2">
                    <a:lumMod val="50000"/>
                  </a:schemeClr>
                </a:solidFill>
                <a:latin typeface="Courier"/>
                <a:cs typeface="Courier"/>
              </a:rPr>
              <a:t>oracle</a:t>
            </a:r>
            <a:r>
              <a:rPr lang="en-US" sz="1200" dirty="0">
                <a:solidFill>
                  <a:schemeClr val="bg2">
                    <a:lumMod val="50000"/>
                  </a:schemeClr>
                </a:solidFill>
              </a:rPr>
              <a:t>)</a:t>
            </a:r>
          </a:p>
          <a:p>
            <a:pPr marL="228600" indent="-228600">
              <a:buFont typeface="+mj-lt"/>
              <a:buAutoNum type="arabicPeriod"/>
            </a:pPr>
            <a:r>
              <a:rPr lang="en-US" sz="1200" dirty="0">
                <a:solidFill>
                  <a:schemeClr val="bg2">
                    <a:lumMod val="50000"/>
                  </a:schemeClr>
                </a:solidFill>
              </a:rPr>
              <a:t>Create directories in which Oracle will be installed</a:t>
            </a:r>
          </a:p>
          <a:p>
            <a:pPr marL="228600" indent="-228600">
              <a:buFont typeface="+mj-lt"/>
              <a:buAutoNum type="arabicPeriod"/>
            </a:pPr>
            <a:r>
              <a:rPr lang="en-US" sz="1200" dirty="0">
                <a:solidFill>
                  <a:schemeClr val="bg2">
                    <a:lumMod val="50000"/>
                  </a:schemeClr>
                </a:solidFill>
              </a:rPr>
              <a:t>Add </a:t>
            </a:r>
            <a:r>
              <a:rPr lang="en-US" sz="1200" dirty="0">
                <a:solidFill>
                  <a:schemeClr val="bg2">
                    <a:lumMod val="50000"/>
                  </a:schemeClr>
                </a:solidFill>
                <a:latin typeface="Courier"/>
                <a:cs typeface="Courier"/>
              </a:rPr>
              <a:t>ORACLE_BASE, ORACLE_HOME, MW_HOME, WLS_HOME, WL_HOME, DOMAIN_BASE, DOMAIN_HOME, JAVA_HOME</a:t>
            </a:r>
            <a:r>
              <a:rPr lang="en-US" sz="1200" dirty="0">
                <a:solidFill>
                  <a:schemeClr val="bg2">
                    <a:lumMod val="50000"/>
                  </a:schemeClr>
                </a:solidFill>
              </a:rPr>
              <a:t> to .</a:t>
            </a:r>
            <a:r>
              <a:rPr lang="en-US" sz="1200" dirty="0" err="1">
                <a:solidFill>
                  <a:schemeClr val="bg2">
                    <a:lumMod val="50000"/>
                  </a:schemeClr>
                </a:solidFill>
              </a:rPr>
              <a:t>bash_profile</a:t>
            </a:r>
            <a:endParaRPr lang="en-US" sz="1200" dirty="0" smtClean="0">
              <a:solidFill>
                <a:schemeClr val="bg2">
                  <a:lumMod val="50000"/>
                </a:schemeClr>
              </a:solidFill>
            </a:endParaRPr>
          </a:p>
          <a:p>
            <a:pPr marL="171450" indent="-171450">
              <a:buFont typeface="Arial"/>
              <a:buChar char="•"/>
            </a:pPr>
            <a:endParaRPr lang="en-US" sz="1000" dirty="0" smtClean="0"/>
          </a:p>
        </p:txBody>
      </p:sp>
      <p:sp>
        <p:nvSpPr>
          <p:cNvPr id="7" name="TextBox 6"/>
          <p:cNvSpPr txBox="1"/>
          <p:nvPr/>
        </p:nvSpPr>
        <p:spPr>
          <a:xfrm>
            <a:off x="3155888" y="951636"/>
            <a:ext cx="2879635" cy="1661994"/>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Installation</a:t>
            </a:r>
          </a:p>
          <a:p>
            <a:pPr marL="228600" indent="-228600">
              <a:buFont typeface="+mj-lt"/>
              <a:buAutoNum type="arabicPeriod" startAt="6"/>
            </a:pPr>
            <a:r>
              <a:rPr lang="en-US" sz="1200" dirty="0" smtClean="0">
                <a:solidFill>
                  <a:schemeClr val="bg2">
                    <a:lumMod val="50000"/>
                  </a:schemeClr>
                </a:solidFill>
              </a:rPr>
              <a:t>Download </a:t>
            </a:r>
            <a:r>
              <a:rPr lang="en-US" sz="1200" dirty="0">
                <a:solidFill>
                  <a:schemeClr val="bg2">
                    <a:lumMod val="50000"/>
                  </a:schemeClr>
                </a:solidFill>
              </a:rPr>
              <a:t>the </a:t>
            </a:r>
            <a:r>
              <a:rPr lang="en-US" sz="1200" dirty="0" smtClean="0">
                <a:solidFill>
                  <a:schemeClr val="bg2">
                    <a:lumMod val="50000"/>
                  </a:schemeClr>
                </a:solidFill>
              </a:rPr>
              <a:t>installer</a:t>
            </a:r>
          </a:p>
          <a:p>
            <a:pPr marL="228600" indent="-228600">
              <a:buFont typeface="+mj-lt"/>
              <a:buAutoNum type="arabicPeriod" startAt="6"/>
            </a:pPr>
            <a:r>
              <a:rPr lang="en-US" sz="1200" dirty="0" smtClean="0">
                <a:solidFill>
                  <a:schemeClr val="bg2">
                    <a:lumMod val="50000"/>
                  </a:schemeClr>
                </a:solidFill>
              </a:rPr>
              <a:t>Run </a:t>
            </a:r>
            <a:r>
              <a:rPr lang="en-US" sz="1200" dirty="0">
                <a:solidFill>
                  <a:schemeClr val="bg2">
                    <a:lumMod val="50000"/>
                  </a:schemeClr>
                </a:solidFill>
              </a:rPr>
              <a:t>the installer as “</a:t>
            </a:r>
            <a:r>
              <a:rPr lang="en-US" sz="1200" dirty="0">
                <a:solidFill>
                  <a:schemeClr val="bg2">
                    <a:lumMod val="50000"/>
                  </a:schemeClr>
                </a:solidFill>
                <a:latin typeface="Courier"/>
                <a:cs typeface="Courier"/>
              </a:rPr>
              <a:t>oracle</a:t>
            </a:r>
            <a:r>
              <a:rPr lang="en-US" sz="1200" dirty="0">
                <a:solidFill>
                  <a:schemeClr val="bg2">
                    <a:lumMod val="50000"/>
                  </a:schemeClr>
                </a:solidFill>
              </a:rPr>
              <a:t>” </a:t>
            </a:r>
            <a:r>
              <a:rPr lang="en-US" sz="1200" dirty="0" smtClean="0">
                <a:solidFill>
                  <a:schemeClr val="bg2">
                    <a:lumMod val="50000"/>
                  </a:schemeClr>
                </a:solidFill>
              </a:rPr>
              <a:t>user</a:t>
            </a:r>
          </a:p>
          <a:p>
            <a:pPr marL="228600" indent="-228600">
              <a:buFont typeface="+mj-lt"/>
              <a:buAutoNum type="arabicPeriod" startAt="6"/>
            </a:pPr>
            <a:r>
              <a:rPr lang="en-US" sz="1200" dirty="0" smtClean="0">
                <a:solidFill>
                  <a:schemeClr val="bg2">
                    <a:lumMod val="50000"/>
                  </a:schemeClr>
                </a:solidFill>
              </a:rPr>
              <a:t>Choose </a:t>
            </a:r>
            <a:r>
              <a:rPr lang="en-US" sz="1200" dirty="0">
                <a:solidFill>
                  <a:schemeClr val="bg2">
                    <a:lumMod val="50000"/>
                  </a:schemeClr>
                </a:solidFill>
              </a:rPr>
              <a:t>Inventory Directory and Operating System </a:t>
            </a:r>
            <a:r>
              <a:rPr lang="en-US" sz="1200" dirty="0" smtClean="0">
                <a:solidFill>
                  <a:schemeClr val="bg2">
                    <a:lumMod val="50000"/>
                  </a:schemeClr>
                </a:solidFill>
              </a:rPr>
              <a:t>Group</a:t>
            </a:r>
          </a:p>
          <a:p>
            <a:pPr marL="228600" indent="-228600">
              <a:buFont typeface="+mj-lt"/>
              <a:buAutoNum type="arabicPeriod" startAt="6"/>
            </a:pPr>
            <a:r>
              <a:rPr lang="en-US" sz="1200" dirty="0" smtClean="0">
                <a:solidFill>
                  <a:schemeClr val="bg2">
                    <a:lumMod val="50000"/>
                  </a:schemeClr>
                </a:solidFill>
              </a:rPr>
              <a:t>Choose </a:t>
            </a:r>
            <a:r>
              <a:rPr lang="en-US" sz="1200" dirty="0" smtClean="0">
                <a:solidFill>
                  <a:schemeClr val="bg2">
                    <a:lumMod val="50000"/>
                  </a:schemeClr>
                </a:solidFill>
                <a:latin typeface="Courier"/>
                <a:cs typeface="Courier"/>
              </a:rPr>
              <a:t>MIDDLEWARE_HOME</a:t>
            </a:r>
          </a:p>
          <a:p>
            <a:pPr marL="228600" indent="-228600">
              <a:buFont typeface="+mj-lt"/>
              <a:buAutoNum type="arabicPeriod" startAt="6"/>
            </a:pPr>
            <a:r>
              <a:rPr lang="en-US" sz="1200" dirty="0" smtClean="0">
                <a:solidFill>
                  <a:schemeClr val="bg2">
                    <a:lumMod val="50000"/>
                  </a:schemeClr>
                </a:solidFill>
              </a:rPr>
              <a:t>Install</a:t>
            </a:r>
          </a:p>
        </p:txBody>
      </p:sp>
      <p:sp>
        <p:nvSpPr>
          <p:cNvPr id="8" name="TextBox 7"/>
          <p:cNvSpPr txBox="1"/>
          <p:nvPr/>
        </p:nvSpPr>
        <p:spPr>
          <a:xfrm>
            <a:off x="6179700" y="951636"/>
            <a:ext cx="2879635" cy="2031325"/>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solidFill>
                  <a:schemeClr val="bg2">
                    <a:lumMod val="50000"/>
                  </a:schemeClr>
                </a:solidFill>
              </a:rPr>
              <a:t>Configuration</a:t>
            </a:r>
            <a:endParaRPr lang="en-US" dirty="0">
              <a:solidFill>
                <a:schemeClr val="bg2">
                  <a:lumMod val="50000"/>
                </a:schemeClr>
              </a:solidFill>
              <a:latin typeface="Courier"/>
              <a:cs typeface="Courier"/>
            </a:endParaRPr>
          </a:p>
          <a:p>
            <a:pPr marL="228600" indent="-228600">
              <a:buFont typeface="+mj-lt"/>
              <a:buAutoNum type="arabicPeriod" startAt="11"/>
            </a:pPr>
            <a:r>
              <a:rPr lang="en-US" sz="1200" dirty="0">
                <a:solidFill>
                  <a:schemeClr val="bg2">
                    <a:lumMod val="50000"/>
                  </a:schemeClr>
                </a:solidFill>
              </a:rPr>
              <a:t>Choose a Domain Location</a:t>
            </a:r>
          </a:p>
          <a:p>
            <a:pPr marL="228600" indent="-228600">
              <a:buFont typeface="+mj-lt"/>
              <a:buAutoNum type="arabicPeriod" startAt="11"/>
            </a:pPr>
            <a:r>
              <a:rPr lang="en-US" sz="1200" dirty="0">
                <a:solidFill>
                  <a:schemeClr val="bg2">
                    <a:lumMod val="50000"/>
                  </a:schemeClr>
                </a:solidFill>
              </a:rPr>
              <a:t>Create a Domain using product templates</a:t>
            </a:r>
          </a:p>
          <a:p>
            <a:pPr marL="228600" indent="-228600">
              <a:buFont typeface="+mj-lt"/>
              <a:buAutoNum type="arabicPeriod" startAt="11"/>
            </a:pPr>
            <a:r>
              <a:rPr lang="en-US" sz="1200" dirty="0">
                <a:solidFill>
                  <a:schemeClr val="bg2">
                    <a:lumMod val="50000"/>
                  </a:schemeClr>
                </a:solidFill>
              </a:rPr>
              <a:t>Provide administrator credentials</a:t>
            </a:r>
          </a:p>
          <a:p>
            <a:pPr marL="228600" indent="-228600">
              <a:buFont typeface="+mj-lt"/>
              <a:buAutoNum type="arabicPeriod" startAt="11"/>
            </a:pPr>
            <a:r>
              <a:rPr lang="en-US" sz="1200" dirty="0">
                <a:solidFill>
                  <a:schemeClr val="bg2">
                    <a:lumMod val="50000"/>
                  </a:schemeClr>
                </a:solidFill>
              </a:rPr>
              <a:t>Choose JDK</a:t>
            </a:r>
          </a:p>
          <a:p>
            <a:pPr marL="228600" indent="-228600">
              <a:buFont typeface="+mj-lt"/>
              <a:buAutoNum type="arabicPeriod" startAt="11"/>
            </a:pPr>
            <a:r>
              <a:rPr lang="en-US" sz="1200" dirty="0">
                <a:solidFill>
                  <a:schemeClr val="bg2">
                    <a:lumMod val="50000"/>
                  </a:schemeClr>
                </a:solidFill>
              </a:rPr>
              <a:t>Configure Admin Server</a:t>
            </a:r>
          </a:p>
          <a:p>
            <a:pPr marL="228600" indent="-228600">
              <a:buFont typeface="+mj-lt"/>
              <a:buAutoNum type="arabicPeriod" startAt="11"/>
            </a:pPr>
            <a:r>
              <a:rPr lang="en-US" sz="1200" dirty="0">
                <a:solidFill>
                  <a:schemeClr val="bg2">
                    <a:lumMod val="50000"/>
                  </a:schemeClr>
                </a:solidFill>
              </a:rPr>
              <a:t>Configure Node Manager</a:t>
            </a:r>
          </a:p>
          <a:p>
            <a:pPr marL="228600" indent="-228600">
              <a:buFont typeface="+mj-lt"/>
              <a:buAutoNum type="arabicPeriod" startAt="11"/>
            </a:pPr>
            <a:r>
              <a:rPr lang="en-US" sz="1200" dirty="0">
                <a:solidFill>
                  <a:schemeClr val="bg2">
                    <a:lumMod val="50000"/>
                  </a:schemeClr>
                </a:solidFill>
              </a:rPr>
              <a:t>Configure Managed </a:t>
            </a:r>
            <a:r>
              <a:rPr lang="en-US" sz="1200" dirty="0" smtClean="0">
                <a:solidFill>
                  <a:schemeClr val="bg2">
                    <a:lumMod val="50000"/>
                  </a:schemeClr>
                </a:solidFill>
              </a:rPr>
              <a:t>Servers</a:t>
            </a:r>
          </a:p>
          <a:p>
            <a:pPr marL="228600" indent="-228600">
              <a:buFont typeface="+mj-lt"/>
              <a:buAutoNum type="arabicPeriod" startAt="11"/>
            </a:pPr>
            <a:r>
              <a:rPr lang="en-US" sz="1200" dirty="0" smtClean="0">
                <a:solidFill>
                  <a:schemeClr val="bg2">
                    <a:lumMod val="50000"/>
                  </a:schemeClr>
                </a:solidFill>
              </a:rPr>
              <a:t>Configure Clusters</a:t>
            </a:r>
          </a:p>
        </p:txBody>
      </p:sp>
      <p:sp>
        <p:nvSpPr>
          <p:cNvPr id="3" name="Rectangle 2"/>
          <p:cNvSpPr/>
          <p:nvPr/>
        </p:nvSpPr>
        <p:spPr>
          <a:xfrm rot="19800000">
            <a:off x="697128" y="1615764"/>
            <a:ext cx="7289755" cy="1754327"/>
          </a:xfrm>
          <a:prstGeom prst="rect">
            <a:avLst/>
          </a:prstGeom>
          <a:no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The Traditional JEE App Server is Dead!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310059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t>Challenges building non-Boot applications</a:t>
            </a:r>
          </a:p>
          <a:p>
            <a:pPr marL="514350" indent="-514350">
              <a:buFont typeface="+mj-lt"/>
              <a:buAutoNum type="arabicPeriod"/>
            </a:pPr>
            <a:r>
              <a:rPr lang="en-US" dirty="0" smtClean="0">
                <a:solidFill>
                  <a:schemeClr val="bg2">
                    <a:lumMod val="50000"/>
                  </a:schemeClr>
                </a:solidFill>
              </a:rPr>
              <a:t>What </a:t>
            </a:r>
            <a:r>
              <a:rPr lang="en-US" dirty="0">
                <a:solidFill>
                  <a:schemeClr val="bg2">
                    <a:lumMod val="50000"/>
                  </a:schemeClr>
                </a:solidFill>
              </a:rPr>
              <a:t>is Spring Boot</a:t>
            </a:r>
            <a:r>
              <a:rPr lang="en-US" dirty="0" smtClean="0">
                <a:solidFill>
                  <a:schemeClr val="bg2">
                    <a:lumMod val="50000"/>
                  </a:schemeClr>
                </a:solidFill>
              </a:rPr>
              <a:t>?</a:t>
            </a:r>
            <a:endParaRPr lang="en-US" dirty="0">
              <a:solidFill>
                <a:schemeClr val="bg2">
                  <a:lumMod val="50000"/>
                </a:schemeClr>
              </a:solidFill>
            </a:endParaRPr>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3933727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Profiles</a:t>
            </a:r>
          </a:p>
          <a:p>
            <a:pPr marL="0" indent="0" algn="ctr">
              <a:buNone/>
            </a:pPr>
            <a:r>
              <a:rPr lang="en-US" sz="1800" dirty="0" smtClean="0">
                <a:solidFill>
                  <a:schemeClr val="bg2">
                    <a:lumMod val="50000"/>
                  </a:schemeClr>
                </a:solidFill>
              </a:rPr>
              <a:t>(Conditional configuration)</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457200" y="1108074"/>
            <a:ext cx="8229600" cy="2834006"/>
          </a:xfrm>
        </p:spPr>
        <p:txBody>
          <a:bodyPr anchor="ctr">
            <a:normAutofit/>
          </a:bodyPr>
          <a:lstStyle/>
          <a:p>
            <a:pPr marL="0" indent="0" algn="ctr">
              <a:buNone/>
            </a:pPr>
            <a:r>
              <a:rPr lang="en-US" dirty="0"/>
              <a:t>S</a:t>
            </a:r>
            <a:r>
              <a:rPr lang="en-US" dirty="0" smtClean="0"/>
              <a:t>egregate parts of the application configuration and make it available in certain environments via</a:t>
            </a:r>
          </a:p>
          <a:p>
            <a:pPr lvl="1"/>
            <a:r>
              <a:rPr lang="en-US" dirty="0" smtClean="0"/>
              <a:t>Annotations</a:t>
            </a:r>
          </a:p>
          <a:p>
            <a:pPr lvl="1"/>
            <a:r>
              <a:rPr lang="en-US" dirty="0" smtClean="0"/>
              <a:t>Properties file</a:t>
            </a:r>
            <a:endParaRPr lang="en-US" dirty="0"/>
          </a:p>
        </p:txBody>
      </p:sp>
    </p:spTree>
    <p:extLst>
      <p:ext uri="{BB962C8B-B14F-4D97-AF65-F5344CB8AC3E}">
        <p14:creationId xmlns:p14="http://schemas.microsoft.com/office/powerpoint/2010/main" val="17497281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Courier"/>
              <a:cs typeface="Courier"/>
            </a:endParaRPr>
          </a:p>
        </p:txBody>
      </p:sp>
      <p:sp>
        <p:nvSpPr>
          <p:cNvPr id="6" name="TextBox 5"/>
          <p:cNvSpPr txBox="1"/>
          <p:nvPr/>
        </p:nvSpPr>
        <p:spPr>
          <a:xfrm>
            <a:off x="284480" y="1188720"/>
            <a:ext cx="8717280" cy="830997"/>
          </a:xfrm>
          <a:prstGeom prst="rect">
            <a:avLst/>
          </a:prstGeom>
          <a:noFill/>
        </p:spPr>
        <p:txBody>
          <a:bodyPr wrap="square" rtlCol="0">
            <a:spAutoFit/>
          </a:bodyPr>
          <a:lstStyle/>
          <a:p>
            <a:pPr algn="ctr"/>
            <a:r>
              <a:rPr lang="en-US" sz="2400" dirty="0" smtClean="0">
                <a:solidFill>
                  <a:schemeClr val="bg1"/>
                </a:solidFill>
                <a:latin typeface="Arial"/>
                <a:cs typeface="Arial"/>
              </a:rPr>
              <a:t>Mark</a:t>
            </a:r>
            <a:r>
              <a:rPr lang="en-US" sz="2400" dirty="0" smtClean="0">
                <a:solidFill>
                  <a:schemeClr val="bg1"/>
                </a:solidFill>
              </a:rPr>
              <a:t> </a:t>
            </a:r>
            <a:r>
              <a:rPr lang="en-US" sz="2400" dirty="0" smtClean="0">
                <a:solidFill>
                  <a:schemeClr val="bg1"/>
                </a:solidFill>
                <a:latin typeface="Courier"/>
                <a:cs typeface="Courier"/>
              </a:rPr>
              <a:t>@Component </a:t>
            </a:r>
            <a:r>
              <a:rPr lang="en-US" sz="2400" dirty="0" smtClean="0">
                <a:solidFill>
                  <a:schemeClr val="bg1"/>
                </a:solidFill>
                <a:latin typeface="Arial"/>
                <a:cs typeface="Arial"/>
              </a:rPr>
              <a:t>or</a:t>
            </a:r>
            <a:r>
              <a:rPr lang="en-US" sz="2400" dirty="0" smtClean="0">
                <a:solidFill>
                  <a:schemeClr val="bg1"/>
                </a:solidFill>
              </a:rPr>
              <a:t> </a:t>
            </a:r>
            <a:r>
              <a:rPr lang="en-US" sz="2400" dirty="0" smtClean="0">
                <a:solidFill>
                  <a:schemeClr val="bg1"/>
                </a:solidFill>
                <a:latin typeface="Courier"/>
                <a:cs typeface="Courier"/>
              </a:rPr>
              <a:t>@Configuration </a:t>
            </a:r>
            <a:r>
              <a:rPr lang="en-US" sz="2400" dirty="0" smtClean="0">
                <a:solidFill>
                  <a:schemeClr val="bg1"/>
                </a:solidFill>
                <a:latin typeface="Arial"/>
                <a:cs typeface="Arial"/>
              </a:rPr>
              <a:t>with</a:t>
            </a:r>
            <a:r>
              <a:rPr lang="en-US" sz="2400" dirty="0" smtClean="0">
                <a:solidFill>
                  <a:schemeClr val="bg1"/>
                </a:solidFill>
              </a:rPr>
              <a:t> </a:t>
            </a:r>
            <a:r>
              <a:rPr lang="en-US" sz="2400" dirty="0" smtClean="0">
                <a:solidFill>
                  <a:schemeClr val="bg1"/>
                </a:solidFill>
                <a:latin typeface="Courier"/>
                <a:cs typeface="Courier"/>
              </a:rPr>
              <a:t>@Profile </a:t>
            </a:r>
            <a:r>
              <a:rPr lang="en-US" sz="2400" dirty="0" smtClean="0">
                <a:solidFill>
                  <a:schemeClr val="bg1"/>
                </a:solidFill>
                <a:latin typeface="Arial"/>
                <a:cs typeface="Arial"/>
              </a:rPr>
              <a:t>to limit when it is loaded.</a:t>
            </a:r>
            <a:endParaRPr lang="en-US" sz="2400" dirty="0">
              <a:solidFill>
                <a:schemeClr val="bg1"/>
              </a:solidFill>
              <a:latin typeface="Arial"/>
              <a:cs typeface="Arial"/>
            </a:endParaRPr>
          </a:p>
        </p:txBody>
      </p:sp>
      <p:pic>
        <p:nvPicPr>
          <p:cNvPr id="3" name="Picture 2" descr="Screen Shot 2016-01-11 at 7.4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127" y="2389048"/>
            <a:ext cx="4280117" cy="2032000"/>
          </a:xfrm>
          <a:prstGeom prst="rect">
            <a:avLst/>
          </a:prstGeom>
        </p:spPr>
      </p:pic>
      <p:pic>
        <p:nvPicPr>
          <p:cNvPr id="5" name="Picture 4" descr="Screen Shot 2016-01-11 at 7.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 y="2389048"/>
            <a:ext cx="4235644" cy="2032000"/>
          </a:xfrm>
          <a:prstGeom prst="rect">
            <a:avLst/>
          </a:prstGeom>
        </p:spPr>
      </p:pic>
      <p:pic>
        <p:nvPicPr>
          <p:cNvPr id="4" name="Picture 3" descr="Screen Shot 2016-01-22 at 4.56.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 y="2325548"/>
            <a:ext cx="4235644" cy="2095500"/>
          </a:xfrm>
          <a:prstGeom prst="rect">
            <a:avLst/>
          </a:prstGeom>
        </p:spPr>
      </p:pic>
      <p:pic>
        <p:nvPicPr>
          <p:cNvPr id="8" name="Picture 7" descr="Screen Shot 2016-01-22 at 5.0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0127" y="2325548"/>
            <a:ext cx="4371633" cy="2095499"/>
          </a:xfrm>
          <a:prstGeom prst="rect">
            <a:avLst/>
          </a:prstGeom>
        </p:spPr>
      </p:pic>
      <p:sp>
        <p:nvSpPr>
          <p:cNvPr id="9" name="Rectangle 8"/>
          <p:cNvSpPr/>
          <p:nvPr/>
        </p:nvSpPr>
        <p:spPr>
          <a:xfrm>
            <a:off x="157235" y="2576286"/>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08026" y="2619829"/>
            <a:ext cx="1778000"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955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339482" y="1397541"/>
            <a:ext cx="1621968" cy="1886369"/>
            <a:chOff x="7064832" y="2659964"/>
            <a:chExt cx="1621968" cy="1886369"/>
          </a:xfrm>
        </p:grpSpPr>
        <p:sp>
          <p:nvSpPr>
            <p:cNvPr id="33" name="Rectangle 32"/>
            <p:cNvSpPr/>
            <p:nvPr/>
          </p:nvSpPr>
          <p:spPr>
            <a:xfrm>
              <a:off x="7064832" y="2659964"/>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119684" y="3283910"/>
              <a:ext cx="1541970" cy="669414"/>
            </a:xfrm>
            <a:prstGeom prst="rect">
              <a:avLst/>
            </a:prstGeom>
            <a:noFill/>
          </p:spPr>
          <p:txBody>
            <a:bodyPr wrap="square" rtlCol="0">
              <a:spAutoFit/>
            </a:bodyPr>
            <a:lstStyle/>
            <a:p>
              <a:pPr algn="ctr"/>
              <a:r>
                <a:rPr lang="en-US" sz="1250" b="1" dirty="0" smtClean="0">
                  <a:solidFill>
                    <a:schemeClr val="bg1"/>
                  </a:solidFill>
                </a:rPr>
                <a:t>Check out code from a Version Control System</a:t>
              </a:r>
              <a:endParaRPr lang="en-US" sz="1250" b="1" dirty="0">
                <a:solidFill>
                  <a:schemeClr val="bg1"/>
                </a:solidFill>
              </a:endParaRPr>
            </a:p>
          </p:txBody>
        </p:sp>
      </p:grpSp>
      <p:sp>
        <p:nvSpPr>
          <p:cNvPr id="27" name="Rectangle 26"/>
          <p:cNvSpPr/>
          <p:nvPr/>
        </p:nvSpPr>
        <p:spPr>
          <a:xfrm>
            <a:off x="238894" y="1320458"/>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sp>
        <p:nvSpPr>
          <p:cNvPr id="7" name="Rectangle 6"/>
          <p:cNvSpPr/>
          <p:nvPr/>
        </p:nvSpPr>
        <p:spPr>
          <a:xfrm>
            <a:off x="339482" y="1397541"/>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444625" y="2265272"/>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6" name="TextBox 5"/>
          <p:cNvSpPr txBox="1"/>
          <p:nvPr/>
        </p:nvSpPr>
        <p:spPr>
          <a:xfrm>
            <a:off x="394334" y="2975098"/>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pic>
        <p:nvPicPr>
          <p:cNvPr id="19" name="Picture 18"/>
          <p:cNvPicPr>
            <a:picLocks noChangeAspect="1"/>
          </p:cNvPicPr>
          <p:nvPr/>
        </p:nvPicPr>
        <p:blipFill>
          <a:blip r:embed="rId2"/>
          <a:stretch>
            <a:fillRect/>
          </a:stretch>
        </p:blipFill>
        <p:spPr>
          <a:xfrm>
            <a:off x="339482" y="3397094"/>
            <a:ext cx="1621968" cy="803734"/>
          </a:xfrm>
          <a:prstGeom prst="rect">
            <a:avLst/>
          </a:prstGeom>
        </p:spPr>
      </p:pic>
      <p:grpSp>
        <p:nvGrpSpPr>
          <p:cNvPr id="21" name="Group 20"/>
          <p:cNvGrpSpPr/>
          <p:nvPr/>
        </p:nvGrpSpPr>
        <p:grpSpPr>
          <a:xfrm>
            <a:off x="332987" y="1397541"/>
            <a:ext cx="1621968" cy="1886369"/>
            <a:chOff x="364628" y="1862369"/>
            <a:chExt cx="1621968" cy="1886369"/>
          </a:xfrm>
        </p:grpSpPr>
        <p:grpSp>
          <p:nvGrpSpPr>
            <p:cNvPr id="22" name="Group 21"/>
            <p:cNvGrpSpPr/>
            <p:nvPr/>
          </p:nvGrpSpPr>
          <p:grpSpPr>
            <a:xfrm>
              <a:off x="364628" y="1862369"/>
              <a:ext cx="1621968" cy="1886369"/>
              <a:chOff x="377201" y="1631536"/>
              <a:chExt cx="1621968" cy="1886369"/>
            </a:xfrm>
          </p:grpSpPr>
          <p:sp>
            <p:nvSpPr>
              <p:cNvPr id="24" name="Rectangle 23"/>
              <p:cNvSpPr/>
              <p:nvPr/>
            </p:nvSpPr>
            <p:spPr>
              <a:xfrm>
                <a:off x="377201" y="1631536"/>
                <a:ext cx="1621968" cy="1886369"/>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82344" y="2502583"/>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Prod. Configuration</a:t>
                </a:r>
                <a:endParaRPr lang="en-US" sz="1400" b="1" dirty="0">
                  <a:solidFill>
                    <a:schemeClr val="accent1">
                      <a:lumMod val="75000"/>
                    </a:schemeClr>
                  </a:solidFill>
                </a:endParaRPr>
              </a:p>
            </p:txBody>
          </p:sp>
          <p:sp>
            <p:nvSpPr>
              <p:cNvPr id="26" name="Rectangle 25"/>
              <p:cNvSpPr/>
              <p:nvPr/>
            </p:nvSpPr>
            <p:spPr>
              <a:xfrm>
                <a:off x="494918" y="1809089"/>
                <a:ext cx="1403663" cy="586736"/>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accent1">
                        <a:lumMod val="75000"/>
                      </a:schemeClr>
                    </a:solidFill>
                  </a:rPr>
                  <a:t>Dev. Configuration</a:t>
                </a:r>
                <a:endParaRPr lang="en-US" sz="1400" b="1" dirty="0">
                  <a:solidFill>
                    <a:schemeClr val="accent1">
                      <a:lumMod val="75000"/>
                    </a:schemeClr>
                  </a:solidFill>
                </a:endParaRPr>
              </a:p>
            </p:txBody>
          </p:sp>
        </p:grpSp>
        <p:sp>
          <p:nvSpPr>
            <p:cNvPr id="23" name="TextBox 22"/>
            <p:cNvSpPr txBox="1"/>
            <p:nvPr/>
          </p:nvSpPr>
          <p:spPr>
            <a:xfrm>
              <a:off x="419480" y="3443242"/>
              <a:ext cx="1541970" cy="284693"/>
            </a:xfrm>
            <a:prstGeom prst="rect">
              <a:avLst/>
            </a:prstGeom>
            <a:noFill/>
          </p:spPr>
          <p:txBody>
            <a:bodyPr wrap="square" rtlCol="0">
              <a:spAutoFit/>
            </a:bodyPr>
            <a:lstStyle/>
            <a:p>
              <a:pPr algn="ctr"/>
              <a:r>
                <a:rPr lang="en-US" sz="1250" b="1" dirty="0" smtClean="0">
                  <a:solidFill>
                    <a:schemeClr val="bg1"/>
                  </a:solidFill>
                </a:rPr>
                <a:t>Boot Application</a:t>
              </a:r>
              <a:endParaRPr lang="en-US" sz="1250" b="1" dirty="0">
                <a:solidFill>
                  <a:schemeClr val="bg1"/>
                </a:solidFill>
              </a:endParaRPr>
            </a:p>
          </p:txBody>
        </p:sp>
      </p:grpSp>
      <p:sp>
        <p:nvSpPr>
          <p:cNvPr id="28" name="TextBox 27"/>
          <p:cNvSpPr txBox="1"/>
          <p:nvPr/>
        </p:nvSpPr>
        <p:spPr>
          <a:xfrm>
            <a:off x="339482" y="4238556"/>
            <a:ext cx="1658915" cy="307777"/>
          </a:xfrm>
          <a:prstGeom prst="rect">
            <a:avLst/>
          </a:prstGeom>
          <a:noFill/>
        </p:spPr>
        <p:txBody>
          <a:bodyPr wrap="none" rtlCol="0">
            <a:spAutoFit/>
          </a:bodyPr>
          <a:lstStyle/>
          <a:p>
            <a:r>
              <a:rPr lang="en-US" sz="1400" dirty="0" smtClean="0">
                <a:solidFill>
                  <a:schemeClr val="bg1"/>
                </a:solidFill>
              </a:rPr>
              <a:t>Dev. Environment</a:t>
            </a:r>
            <a:endParaRPr lang="en-US" sz="1400" dirty="0">
              <a:solidFill>
                <a:schemeClr val="bg1"/>
              </a:solidFill>
            </a:endParaRPr>
          </a:p>
        </p:txBody>
      </p:sp>
      <p:sp>
        <p:nvSpPr>
          <p:cNvPr id="29" name="Rectangle 28"/>
          <p:cNvSpPr/>
          <p:nvPr/>
        </p:nvSpPr>
        <p:spPr>
          <a:xfrm>
            <a:off x="2227010" y="1315010"/>
            <a:ext cx="1835716" cy="3307434"/>
          </a:xfrm>
          <a:prstGeom prst="rect">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stretch>
            <a:fillRect/>
          </a:stretch>
        </p:blipFill>
        <p:spPr>
          <a:xfrm>
            <a:off x="2352744" y="3397095"/>
            <a:ext cx="1596822" cy="803734"/>
          </a:xfrm>
          <a:prstGeom prst="rect">
            <a:avLst/>
          </a:prstGeom>
        </p:spPr>
      </p:pic>
      <p:sp>
        <p:nvSpPr>
          <p:cNvPr id="39" name="TextBox 38"/>
          <p:cNvSpPr txBox="1"/>
          <p:nvPr/>
        </p:nvSpPr>
        <p:spPr>
          <a:xfrm>
            <a:off x="2262685" y="4241073"/>
            <a:ext cx="1774895" cy="307777"/>
          </a:xfrm>
          <a:prstGeom prst="rect">
            <a:avLst/>
          </a:prstGeom>
          <a:noFill/>
        </p:spPr>
        <p:txBody>
          <a:bodyPr wrap="none" rtlCol="0">
            <a:spAutoFit/>
          </a:bodyPr>
          <a:lstStyle/>
          <a:p>
            <a:pPr algn="ctr"/>
            <a:r>
              <a:rPr lang="en-US" sz="1400" dirty="0" smtClean="0">
                <a:solidFill>
                  <a:schemeClr val="bg1"/>
                </a:solidFill>
              </a:rPr>
              <a:t>Prod. Environment</a:t>
            </a:r>
            <a:endParaRPr lang="en-US" sz="1400" dirty="0">
              <a:solidFill>
                <a:schemeClr val="bg1"/>
              </a:solidFill>
            </a:endParaRPr>
          </a:p>
        </p:txBody>
      </p:sp>
      <p:sp>
        <p:nvSpPr>
          <p:cNvPr id="5" name="Rectangle 4"/>
          <p:cNvSpPr/>
          <p:nvPr/>
        </p:nvSpPr>
        <p:spPr>
          <a:xfrm>
            <a:off x="444625" y="1575094"/>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Dev. Configuration</a:t>
            </a:r>
            <a:endParaRPr lang="en-US" sz="1400" b="1" dirty="0">
              <a:solidFill>
                <a:schemeClr val="bg1"/>
              </a:solidFill>
            </a:endParaRPr>
          </a:p>
        </p:txBody>
      </p:sp>
      <p:sp>
        <p:nvSpPr>
          <p:cNvPr id="47" name="Oval Callout 46"/>
          <p:cNvSpPr/>
          <p:nvPr/>
        </p:nvSpPr>
        <p:spPr>
          <a:xfrm>
            <a:off x="1436808" y="1086410"/>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
        <p:nvSpPr>
          <p:cNvPr id="48" name="TextBox 47"/>
          <p:cNvSpPr txBox="1"/>
          <p:nvPr/>
        </p:nvSpPr>
        <p:spPr>
          <a:xfrm>
            <a:off x="4450981" y="966821"/>
            <a:ext cx="4526422" cy="369332"/>
          </a:xfrm>
          <a:prstGeom prst="rect">
            <a:avLst/>
          </a:prstGeom>
          <a:noFill/>
        </p:spPr>
        <p:txBody>
          <a:bodyPr wrap="square" rtlCol="0">
            <a:spAutoFit/>
          </a:bodyPr>
          <a:lstStyle/>
          <a:p>
            <a:r>
              <a:rPr lang="en-US" dirty="0">
                <a:solidFill>
                  <a:schemeClr val="bg1"/>
                </a:solidFill>
                <a:latin typeface="Arial"/>
                <a:cs typeface="Arial"/>
              </a:rPr>
              <a:t>Checkout code from source </a:t>
            </a:r>
            <a:r>
              <a:rPr lang="en-US" dirty="0" smtClean="0">
                <a:solidFill>
                  <a:schemeClr val="bg1"/>
                </a:solidFill>
                <a:latin typeface="Arial"/>
                <a:cs typeface="Arial"/>
              </a:rPr>
              <a:t>control</a:t>
            </a:r>
            <a:endParaRPr lang="en-US" dirty="0">
              <a:solidFill>
                <a:schemeClr val="bg1"/>
              </a:solidFill>
              <a:latin typeface="Arial"/>
              <a:cs typeface="Arial"/>
            </a:endParaRPr>
          </a:p>
        </p:txBody>
      </p:sp>
      <p:sp>
        <p:nvSpPr>
          <p:cNvPr id="49" name="TextBox 48"/>
          <p:cNvSpPr txBox="1"/>
          <p:nvPr/>
        </p:nvSpPr>
        <p:spPr>
          <a:xfrm>
            <a:off x="4450981" y="1400848"/>
            <a:ext cx="4526422" cy="369332"/>
          </a:xfrm>
          <a:prstGeom prst="rect">
            <a:avLst/>
          </a:prstGeom>
          <a:noFill/>
        </p:spPr>
        <p:txBody>
          <a:bodyPr wrap="square" rtlCol="0">
            <a:spAutoFit/>
          </a:bodyPr>
          <a:lstStyle/>
          <a:p>
            <a:r>
              <a:rPr lang="en-US" dirty="0" smtClean="0">
                <a:solidFill>
                  <a:schemeClr val="bg1"/>
                </a:solidFill>
                <a:latin typeface="Arial"/>
                <a:cs typeface="Arial"/>
              </a:rPr>
              <a:t>Build an executable jar</a:t>
            </a:r>
            <a:endParaRPr lang="en-US" dirty="0">
              <a:solidFill>
                <a:schemeClr val="bg1"/>
              </a:solidFill>
              <a:latin typeface="Arial"/>
              <a:cs typeface="Arial"/>
            </a:endParaRPr>
          </a:p>
        </p:txBody>
      </p:sp>
      <p:sp>
        <p:nvSpPr>
          <p:cNvPr id="50" name="TextBox 49"/>
          <p:cNvSpPr txBox="1"/>
          <p:nvPr/>
        </p:nvSpPr>
        <p:spPr>
          <a:xfrm>
            <a:off x="4450981" y="2565896"/>
            <a:ext cx="4526422" cy="369332"/>
          </a:xfrm>
          <a:prstGeom prst="rect">
            <a:avLst/>
          </a:prstGeom>
          <a:noFill/>
        </p:spPr>
        <p:txBody>
          <a:bodyPr wrap="square" rtlCol="0">
            <a:spAutoFit/>
          </a:bodyPr>
          <a:lstStyle/>
          <a:p>
            <a:r>
              <a:rPr lang="en-US" dirty="0" smtClean="0">
                <a:solidFill>
                  <a:schemeClr val="bg1"/>
                </a:solidFill>
                <a:latin typeface="Arial"/>
                <a:cs typeface="Arial"/>
              </a:rPr>
              <a:t>Deploy anywhere</a:t>
            </a:r>
            <a:endParaRPr lang="en-US" dirty="0">
              <a:solidFill>
                <a:schemeClr val="bg1"/>
              </a:solidFill>
              <a:latin typeface="Arial"/>
              <a:cs typeface="Arial"/>
            </a:endParaRPr>
          </a:p>
        </p:txBody>
      </p:sp>
      <p:sp>
        <p:nvSpPr>
          <p:cNvPr id="51" name="TextBox 50"/>
          <p:cNvSpPr txBox="1"/>
          <p:nvPr/>
        </p:nvSpPr>
        <p:spPr>
          <a:xfrm>
            <a:off x="4450981" y="1845636"/>
            <a:ext cx="4526422" cy="646331"/>
          </a:xfrm>
          <a:prstGeom prst="rect">
            <a:avLst/>
          </a:prstGeom>
          <a:noFill/>
        </p:spPr>
        <p:txBody>
          <a:bodyPr wrap="square" rtlCol="0">
            <a:spAutoFit/>
          </a:bodyPr>
          <a:lstStyle/>
          <a:p>
            <a:r>
              <a:rPr lang="en-US" dirty="0" smtClean="0">
                <a:solidFill>
                  <a:schemeClr val="bg1"/>
                </a:solidFill>
                <a:latin typeface="Arial"/>
                <a:cs typeface="Arial"/>
              </a:rPr>
              <a:t>Configuration activated based on active profile</a:t>
            </a:r>
            <a:endParaRPr lang="en-US" dirty="0">
              <a:solidFill>
                <a:schemeClr val="bg1"/>
              </a:solidFill>
              <a:latin typeface="Arial"/>
              <a:cs typeface="Arial"/>
            </a:endParaRPr>
          </a:p>
        </p:txBody>
      </p:sp>
      <p:sp>
        <p:nvSpPr>
          <p:cNvPr id="52" name="TextBox 51"/>
          <p:cNvSpPr txBox="1"/>
          <p:nvPr/>
        </p:nvSpPr>
        <p:spPr>
          <a:xfrm>
            <a:off x="4450981" y="3030423"/>
            <a:ext cx="4526422" cy="369332"/>
          </a:xfrm>
          <a:prstGeom prst="rect">
            <a:avLst/>
          </a:prstGeom>
          <a:noFill/>
        </p:spPr>
        <p:txBody>
          <a:bodyPr wrap="square" rtlCol="0">
            <a:spAutoFit/>
          </a:bodyPr>
          <a:lstStyle/>
          <a:p>
            <a:r>
              <a:rPr lang="en-US" dirty="0" smtClean="0">
                <a:solidFill>
                  <a:schemeClr val="bg1"/>
                </a:solidFill>
                <a:latin typeface="Arial"/>
                <a:cs typeface="Arial"/>
              </a:rPr>
              <a:t>No Code Changes</a:t>
            </a:r>
            <a:endParaRPr lang="en-US" dirty="0">
              <a:solidFill>
                <a:schemeClr val="bg1"/>
              </a:solidFill>
              <a:latin typeface="Arial"/>
              <a:cs typeface="Arial"/>
            </a:endParaRPr>
          </a:p>
        </p:txBody>
      </p:sp>
      <p:sp>
        <p:nvSpPr>
          <p:cNvPr id="53" name="TextBox 52"/>
          <p:cNvSpPr txBox="1"/>
          <p:nvPr/>
        </p:nvSpPr>
        <p:spPr>
          <a:xfrm>
            <a:off x="4450981" y="3534462"/>
            <a:ext cx="4526422" cy="369332"/>
          </a:xfrm>
          <a:prstGeom prst="rect">
            <a:avLst/>
          </a:prstGeom>
          <a:noFill/>
        </p:spPr>
        <p:txBody>
          <a:bodyPr wrap="square" rtlCol="0">
            <a:spAutoFit/>
          </a:bodyPr>
          <a:lstStyle/>
          <a:p>
            <a:r>
              <a:rPr lang="en-US" dirty="0" smtClean="0">
                <a:solidFill>
                  <a:schemeClr val="bg1"/>
                </a:solidFill>
                <a:latin typeface="Arial"/>
                <a:cs typeface="Arial"/>
              </a:rPr>
              <a:t>No Configuration Changes</a:t>
            </a:r>
            <a:endParaRPr lang="en-US" dirty="0">
              <a:solidFill>
                <a:schemeClr val="bg1"/>
              </a:solidFill>
              <a:latin typeface="Arial"/>
              <a:cs typeface="Arial"/>
            </a:endParaRPr>
          </a:p>
        </p:txBody>
      </p:sp>
      <p:sp>
        <p:nvSpPr>
          <p:cNvPr id="55" name="Explosion 1 54"/>
          <p:cNvSpPr/>
          <p:nvPr/>
        </p:nvSpPr>
        <p:spPr>
          <a:xfrm>
            <a:off x="7317620" y="2975099"/>
            <a:ext cx="1659784" cy="1473764"/>
          </a:xfrm>
          <a:prstGeom prst="irregularSeal1">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It Just Works!</a:t>
            </a:r>
            <a:endParaRPr lang="en-US" sz="1500" dirty="0"/>
          </a:p>
        </p:txBody>
      </p:sp>
      <p:sp>
        <p:nvSpPr>
          <p:cNvPr id="34" name="Rectangle 33"/>
          <p:cNvSpPr/>
          <p:nvPr/>
        </p:nvSpPr>
        <p:spPr>
          <a:xfrm>
            <a:off x="2445314" y="2272528"/>
            <a:ext cx="1403663" cy="586736"/>
          </a:xfrm>
          <a:prstGeom prst="rect">
            <a:avLst/>
          </a:prstGeom>
          <a:gradFill flip="none" rotWithShape="1">
            <a:gsLst>
              <a:gs pos="80000">
                <a:srgbClr val="27830B"/>
              </a:gs>
              <a:gs pos="100000">
                <a:srgbClr val="FFFFFF"/>
              </a:gs>
            </a:gsLst>
            <a:path path="circle">
              <a:fillToRect l="100000" t="100000"/>
            </a:path>
            <a:tileRect r="-100000" b="-100000"/>
          </a:gradFill>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sz="1400" b="1" dirty="0" smtClean="0">
                <a:solidFill>
                  <a:schemeClr val="bg1"/>
                </a:solidFill>
              </a:rPr>
              <a:t>Prod. Configuration</a:t>
            </a:r>
            <a:endParaRPr lang="en-US" sz="1400" b="1" dirty="0">
              <a:solidFill>
                <a:schemeClr val="bg1"/>
              </a:solidFill>
            </a:endParaRPr>
          </a:p>
        </p:txBody>
      </p:sp>
      <p:sp>
        <p:nvSpPr>
          <p:cNvPr id="46" name="Oval Callout 45"/>
          <p:cNvSpPr/>
          <p:nvPr/>
        </p:nvSpPr>
        <p:spPr>
          <a:xfrm>
            <a:off x="3437497" y="1792887"/>
            <a:ext cx="822960" cy="457200"/>
          </a:xfrm>
          <a:prstGeom prst="wedgeEllipseCallou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100" dirty="0" smtClean="0"/>
              <a:t>Active </a:t>
            </a:r>
            <a:r>
              <a:rPr lang="en-US" sz="1100" dirty="0" err="1" smtClean="0"/>
              <a:t>config</a:t>
            </a:r>
            <a:endParaRPr lang="en-US" sz="1100" dirty="0"/>
          </a:p>
        </p:txBody>
      </p:sp>
    </p:spTree>
    <p:extLst>
      <p:ext uri="{BB962C8B-B14F-4D97-AF65-F5344CB8AC3E}">
        <p14:creationId xmlns:p14="http://schemas.microsoft.com/office/powerpoint/2010/main" val="4009097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9" presetClass="emph" presetSubtype="0" grpId="1" nodeType="withEffect">
                                  <p:stCondLst>
                                    <p:cond delay="0"/>
                                  </p:stCondLst>
                                  <p:childTnLst>
                                    <p:set>
                                      <p:cBhvr rctx="PPT">
                                        <p:cTn id="21" dur="indefinite"/>
                                        <p:tgtEl>
                                          <p:spTgt spid="48"/>
                                        </p:tgtEl>
                                        <p:attrNameLst>
                                          <p:attrName>style.opacity</p:attrName>
                                        </p:attrNameLst>
                                      </p:cBhvr>
                                      <p:to>
                                        <p:strVal val="0.5"/>
                                      </p:to>
                                    </p:set>
                                    <p:animEffect filter="image" prLst="opacity: 0.5">
                                      <p:cBhvr rctx="IE">
                                        <p:cTn id="22" dur="indefinite"/>
                                        <p:tgtEl>
                                          <p:spTgt spid="48"/>
                                        </p:tgtEl>
                                      </p:cBhvr>
                                    </p:animEffect>
                                  </p:childTnLst>
                                </p:cTn>
                              </p:par>
                              <p:par>
                                <p:cTn id="23" presetID="9" presetClass="emph" presetSubtype="0" grpId="1" nodeType="withEffect">
                                  <p:stCondLst>
                                    <p:cond delay="0"/>
                                  </p:stCondLst>
                                  <p:childTnLst>
                                    <p:set>
                                      <p:cBhvr rctx="PPT">
                                        <p:cTn id="24" dur="indefinite"/>
                                        <p:tgtEl>
                                          <p:spTgt spid="49"/>
                                        </p:tgtEl>
                                        <p:attrNameLst>
                                          <p:attrName>style.opacity</p:attrName>
                                        </p:attrNameLst>
                                      </p:cBhvr>
                                      <p:to>
                                        <p:strVal val="0.5"/>
                                      </p:to>
                                    </p:set>
                                    <p:animEffect filter="image" prLst="opacity: 0.5">
                                      <p:cBhvr rctx="IE">
                                        <p:cTn id="25" dur="indefinite"/>
                                        <p:tgtEl>
                                          <p:spTgt spid="4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1" nodeType="clickEffect">
                                  <p:stCondLst>
                                    <p:cond delay="0"/>
                                  </p:stCondLst>
                                  <p:childTnLst>
                                    <p:set>
                                      <p:cBhvr rctx="PPT">
                                        <p:cTn id="34" dur="indefinite"/>
                                        <p:tgtEl>
                                          <p:spTgt spid="51"/>
                                        </p:tgtEl>
                                        <p:attrNameLst>
                                          <p:attrName>style.opacity</p:attrName>
                                        </p:attrNameLst>
                                      </p:cBhvr>
                                      <p:to>
                                        <p:strVal val="0.5"/>
                                      </p:to>
                                    </p:set>
                                    <p:animEffect filter="image" prLst="opacity: 0.5">
                                      <p:cBhvr rctx="IE">
                                        <p:cTn id="35" dur="indefinite"/>
                                        <p:tgtEl>
                                          <p:spTgt spid="5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0" presetClass="path" presetSubtype="0" accel="50000" decel="50000" fill="hold" nodeType="withEffect">
                                  <p:stCondLst>
                                    <p:cond delay="0"/>
                                  </p:stCondLst>
                                  <p:childTnLst>
                                    <p:animMotion origin="layout" path="M -1.77492E-6 4.44444E-6 L 0.21848 0.00216 " pathEditMode="relative" rAng="0" ptsTypes="AA">
                                      <p:cBhvr>
                                        <p:cTn id="39" dur="2000" fill="hold"/>
                                        <p:tgtEl>
                                          <p:spTgt spid="21"/>
                                        </p:tgtEl>
                                        <p:attrNameLst>
                                          <p:attrName>ppt_x</p:attrName>
                                          <p:attrName>ppt_y</p:attrName>
                                        </p:attrNameLst>
                                      </p:cBhvr>
                                      <p:rCtr x="10924" y="93"/>
                                    </p:animMotion>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heel(1)">
                                      <p:cBhvr>
                                        <p:cTn id="44" dur="2000"/>
                                        <p:tgtEl>
                                          <p:spTgt spid="34"/>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9" presetClass="emph" presetSubtype="0" grpId="1" nodeType="withEffect">
                                  <p:stCondLst>
                                    <p:cond delay="0"/>
                                  </p:stCondLst>
                                  <p:childTnLst>
                                    <p:set>
                                      <p:cBhvr rctx="PPT">
                                        <p:cTn id="53" dur="indefinite"/>
                                        <p:tgtEl>
                                          <p:spTgt spid="50"/>
                                        </p:tgtEl>
                                        <p:attrNameLst>
                                          <p:attrName>style.opacity</p:attrName>
                                        </p:attrNameLst>
                                      </p:cBhvr>
                                      <p:to>
                                        <p:strVal val="0.5"/>
                                      </p:to>
                                    </p:set>
                                    <p:animEffect filter="image" prLst="opacity: 0.5">
                                      <p:cBhvr rctx="IE">
                                        <p:cTn id="54" dur="indefinite"/>
                                        <p:tgtEl>
                                          <p:spTgt spid="50"/>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par>
                                <p:cTn id="64" presetID="9" presetClass="emph" presetSubtype="0" grpId="1" nodeType="withEffect">
                                  <p:stCondLst>
                                    <p:cond delay="0"/>
                                  </p:stCondLst>
                                  <p:childTnLst>
                                    <p:set>
                                      <p:cBhvr rctx="PPT">
                                        <p:cTn id="65" dur="indefinite"/>
                                        <p:tgtEl>
                                          <p:spTgt spid="52"/>
                                        </p:tgtEl>
                                        <p:attrNameLst>
                                          <p:attrName>style.opacity</p:attrName>
                                        </p:attrNameLst>
                                      </p:cBhvr>
                                      <p:to>
                                        <p:strVal val="0.5"/>
                                      </p:to>
                                    </p:set>
                                    <p:animEffect filter="image" prLst="opacity: 0.5">
                                      <p:cBhvr rctx="IE">
                                        <p:cTn id="66" dur="indefinite"/>
                                        <p:tgtEl>
                                          <p:spTgt spid="52"/>
                                        </p:tgtEl>
                                      </p:cBhvr>
                                    </p:animEffect>
                                  </p:childTnLst>
                                </p:cTn>
                              </p:par>
                              <p:par>
                                <p:cTn id="67" presetID="9" presetClass="emph" presetSubtype="0" grpId="1" nodeType="withEffect">
                                  <p:stCondLst>
                                    <p:cond delay="0"/>
                                  </p:stCondLst>
                                  <p:childTnLst>
                                    <p:set>
                                      <p:cBhvr rctx="PPT">
                                        <p:cTn id="68" dur="indefinite"/>
                                        <p:tgtEl>
                                          <p:spTgt spid="53"/>
                                        </p:tgtEl>
                                        <p:attrNameLst>
                                          <p:attrName>style.opacity</p:attrName>
                                        </p:attrNameLst>
                                      </p:cBhvr>
                                      <p:to>
                                        <p:strVal val="0.5"/>
                                      </p:to>
                                    </p:set>
                                    <p:animEffect filter="image" prLst="opacity: 0.5">
                                      <p:cBhvr rctx="IE">
                                        <p:cTn id="69" dur="indefinite"/>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47" grpId="1" animBg="1"/>
      <p:bldP spid="48" grpId="0"/>
      <p:bldP spid="48" grpId="1"/>
      <p:bldP spid="49" grpId="0"/>
      <p:bldP spid="49" grpId="1"/>
      <p:bldP spid="50" grpId="0"/>
      <p:bldP spid="50" grpId="1"/>
      <p:bldP spid="51" grpId="0"/>
      <p:bldP spid="51" grpId="1"/>
      <p:bldP spid="52" grpId="0"/>
      <p:bldP spid="52" grpId="1"/>
      <p:bldP spid="53" grpId="0"/>
      <p:bldP spid="53" grpId="1"/>
      <p:bldP spid="55" grpId="0" animBg="1"/>
      <p:bldP spid="34" grpId="0" animBg="1"/>
      <p:bldP spid="46"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Precedence of externalized configuration</a:t>
            </a:r>
            <a:endParaRPr lang="en-US" dirty="0"/>
          </a:p>
        </p:txBody>
      </p:sp>
      <p:pic>
        <p:nvPicPr>
          <p:cNvPr id="4" name="Picture 3" descr="Screen Shot 2016-01-17 at 6.29.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08" y="1091865"/>
            <a:ext cx="8548495" cy="3322237"/>
          </a:xfrm>
          <a:prstGeom prst="rect">
            <a:avLst/>
          </a:prstGeom>
        </p:spPr>
      </p:pic>
    </p:spTree>
    <p:extLst>
      <p:ext uri="{BB962C8B-B14F-4D97-AF65-F5344CB8AC3E}">
        <p14:creationId xmlns:p14="http://schemas.microsoft.com/office/powerpoint/2010/main" val="27014054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Developer Tools</a:t>
            </a:r>
          </a:p>
          <a:p>
            <a:pPr marL="0" indent="0" algn="ctr">
              <a:buNone/>
            </a:pPr>
            <a:r>
              <a:rPr lang="en-US" sz="1800" dirty="0" smtClean="0">
                <a:solidFill>
                  <a:schemeClr val="bg2">
                    <a:lumMod val="50000"/>
                  </a:schemeClr>
                </a:solidFill>
              </a:rPr>
              <a:t>(Developer Productivity Tools)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r>
              <a:rPr lang="en-US" dirty="0" smtClean="0"/>
              <a:t>Automatic restart</a:t>
            </a:r>
          </a:p>
          <a:p>
            <a:pPr marL="0" indent="0">
              <a:buNone/>
            </a:pPr>
            <a:endParaRPr lang="en-US" dirty="0" smtClean="0"/>
          </a:p>
          <a:p>
            <a:r>
              <a:rPr lang="en-US" i="1" dirty="0" err="1" smtClean="0"/>
              <a:t>LiveReload</a:t>
            </a:r>
            <a:endParaRPr lang="en-US" i="1" dirty="0" smtClean="0"/>
          </a:p>
        </p:txBody>
      </p:sp>
      <p:pic>
        <p:nvPicPr>
          <p:cNvPr id="4" name="Picture 3" descr="Screen Shot 2016-01-11 at 4.22.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880" y="3037839"/>
            <a:ext cx="5740400" cy="1054100"/>
          </a:xfrm>
          <a:prstGeom prst="rect">
            <a:avLst/>
          </a:prstGeom>
        </p:spPr>
      </p:pic>
      <p:pic>
        <p:nvPicPr>
          <p:cNvPr id="5" name="Picture 4" descr="Screen Shot 2016-01-22 at 5.0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880" y="3037838"/>
            <a:ext cx="5740400" cy="1098567"/>
          </a:xfrm>
          <a:prstGeom prst="rect">
            <a:avLst/>
          </a:prstGeom>
        </p:spPr>
      </p:pic>
      <p:sp>
        <p:nvSpPr>
          <p:cNvPr id="6" name="Rectangle 5"/>
          <p:cNvSpPr/>
          <p:nvPr/>
        </p:nvSpPr>
        <p:spPr>
          <a:xfrm>
            <a:off x="3413359" y="3590497"/>
            <a:ext cx="2314693" cy="217714"/>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4144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Restart</a:t>
            </a:r>
            <a:endParaRPr lang="en-US" dirty="0"/>
          </a:p>
        </p:txBody>
      </p:sp>
      <p:sp>
        <p:nvSpPr>
          <p:cNvPr id="3" name="Content Placeholder 2"/>
          <p:cNvSpPr>
            <a:spLocks noGrp="1"/>
          </p:cNvSpPr>
          <p:nvPr>
            <p:ph sz="quarter" idx="10"/>
          </p:nvPr>
        </p:nvSpPr>
        <p:spPr/>
        <p:txBody>
          <a:bodyPr>
            <a:normAutofit fontScale="85000" lnSpcReduction="10000"/>
          </a:bodyPr>
          <a:lstStyle/>
          <a:p>
            <a:r>
              <a:rPr lang="en-US" dirty="0" smtClean="0"/>
              <a:t>Restarts a running application when files are changed in the </a:t>
            </a:r>
            <a:r>
              <a:rPr lang="en-US" dirty="0" err="1" smtClean="0">
                <a:latin typeface="Courier"/>
                <a:cs typeface="Courier"/>
              </a:rPr>
              <a:t>classpath</a:t>
            </a:r>
            <a:endParaRPr lang="en-US" dirty="0" smtClean="0">
              <a:latin typeface="Courier"/>
              <a:cs typeface="Courier"/>
            </a:endParaRPr>
          </a:p>
          <a:p>
            <a:pPr marL="0" indent="0">
              <a:buNone/>
            </a:pPr>
            <a:endParaRPr lang="en-US" dirty="0" smtClean="0">
              <a:latin typeface="Courier"/>
              <a:cs typeface="Courier"/>
            </a:endParaRPr>
          </a:p>
          <a:p>
            <a:r>
              <a:rPr lang="en-US" dirty="0" smtClean="0"/>
              <a:t>Excludes static resources from restart considerations</a:t>
            </a:r>
          </a:p>
          <a:p>
            <a:pPr lvl="1"/>
            <a:r>
              <a:rPr lang="en-US" sz="1900" dirty="0" smtClean="0">
                <a:solidFill>
                  <a:schemeClr val="bg2">
                    <a:lumMod val="75000"/>
                  </a:schemeClr>
                </a:solidFill>
                <a:latin typeface="Courier"/>
                <a:cs typeface="Courier"/>
              </a:rPr>
              <a:t>/META-INF/resources</a:t>
            </a:r>
          </a:p>
          <a:p>
            <a:pPr lvl="1"/>
            <a:r>
              <a:rPr lang="en-US" sz="1900" dirty="0" smtClean="0">
                <a:solidFill>
                  <a:schemeClr val="bg2">
                    <a:lumMod val="75000"/>
                  </a:schemeClr>
                </a:solidFill>
                <a:latin typeface="Courier"/>
                <a:cs typeface="Courier"/>
              </a:rPr>
              <a:t>/resources</a:t>
            </a:r>
          </a:p>
          <a:p>
            <a:pPr lvl="1"/>
            <a:r>
              <a:rPr lang="en-US" sz="1900" dirty="0" smtClean="0">
                <a:solidFill>
                  <a:schemeClr val="bg2">
                    <a:lumMod val="75000"/>
                  </a:schemeClr>
                </a:solidFill>
                <a:latin typeface="Courier"/>
                <a:cs typeface="Courier"/>
              </a:rPr>
              <a:t>/static</a:t>
            </a:r>
          </a:p>
          <a:p>
            <a:pPr lvl="1"/>
            <a:r>
              <a:rPr lang="en-US" sz="1900" dirty="0" smtClean="0">
                <a:solidFill>
                  <a:schemeClr val="bg2">
                    <a:lumMod val="75000"/>
                  </a:schemeClr>
                </a:solidFill>
                <a:latin typeface="Courier"/>
                <a:cs typeface="Courier"/>
              </a:rPr>
              <a:t>/public</a:t>
            </a:r>
          </a:p>
          <a:p>
            <a:pPr lvl="1"/>
            <a:r>
              <a:rPr lang="en-US" sz="1900" dirty="0" smtClean="0">
                <a:solidFill>
                  <a:schemeClr val="bg2">
                    <a:lumMod val="75000"/>
                  </a:schemeClr>
                </a:solidFill>
                <a:latin typeface="Courier"/>
                <a:cs typeface="Courier"/>
              </a:rPr>
              <a:t>/templates</a:t>
            </a:r>
            <a:endParaRPr lang="en-US" sz="1900" dirty="0">
              <a:solidFill>
                <a:schemeClr val="bg2">
                  <a:lumMod val="75000"/>
                </a:schemeClr>
              </a:solidFill>
              <a:latin typeface="Courier"/>
              <a:cs typeface="Courier"/>
            </a:endParaRPr>
          </a:p>
        </p:txBody>
      </p:sp>
    </p:spTree>
    <p:extLst>
      <p:ext uri="{BB962C8B-B14F-4D97-AF65-F5344CB8AC3E}">
        <p14:creationId xmlns:p14="http://schemas.microsoft.com/office/powerpoint/2010/main" val="3592667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LiveReload</a:t>
            </a:r>
            <a:r>
              <a:rPr lang="en-US" dirty="0" smtClean="0"/>
              <a:t> support</a:t>
            </a:r>
            <a:endParaRPr lang="en-US" dirty="0"/>
          </a:p>
        </p:txBody>
      </p:sp>
      <p:sp>
        <p:nvSpPr>
          <p:cNvPr id="3" name="Content Placeholder 2"/>
          <p:cNvSpPr>
            <a:spLocks noGrp="1"/>
          </p:cNvSpPr>
          <p:nvPr>
            <p:ph sz="quarter" idx="10"/>
          </p:nvPr>
        </p:nvSpPr>
        <p:spPr>
          <a:xfrm>
            <a:off x="241904" y="1108074"/>
            <a:ext cx="6853585" cy="3082925"/>
          </a:xfrm>
        </p:spPr>
        <p:txBody>
          <a:bodyPr anchor="ctr">
            <a:normAutofit/>
          </a:bodyPr>
          <a:lstStyle/>
          <a:p>
            <a:r>
              <a:rPr lang="en-US" sz="2400" dirty="0"/>
              <a:t>Install the </a:t>
            </a:r>
            <a:r>
              <a:rPr lang="en-US" sz="2400" i="1" dirty="0" err="1"/>
              <a:t>LiveReload</a:t>
            </a:r>
            <a:r>
              <a:rPr lang="en-US" sz="2400" dirty="0"/>
              <a:t> plugin into your </a:t>
            </a:r>
            <a:r>
              <a:rPr lang="en-US" sz="2400" dirty="0" smtClean="0"/>
              <a:t>browser</a:t>
            </a:r>
          </a:p>
          <a:p>
            <a:r>
              <a:rPr lang="en-US" sz="2400" dirty="0" smtClean="0"/>
              <a:t>Boot starts an embedded </a:t>
            </a:r>
            <a:r>
              <a:rPr lang="en-US" sz="2400" i="1" dirty="0" err="1" smtClean="0"/>
              <a:t>LiveReload</a:t>
            </a:r>
            <a:r>
              <a:rPr lang="en-US" sz="2400" dirty="0" smtClean="0"/>
              <a:t> server</a:t>
            </a:r>
          </a:p>
          <a:p>
            <a:r>
              <a:rPr lang="en-US" sz="2400" dirty="0"/>
              <a:t>Changes to resources trigger a browser refresh </a:t>
            </a:r>
            <a:r>
              <a:rPr lang="en-US" sz="2400" dirty="0" smtClean="0"/>
              <a:t>automatically</a:t>
            </a:r>
            <a:endParaRPr lang="en-US" sz="2400" dirty="0"/>
          </a:p>
        </p:txBody>
      </p:sp>
      <p:pic>
        <p:nvPicPr>
          <p:cNvPr id="5" name="Picture 4" descr="livereload-logo.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5490" y="1821054"/>
            <a:ext cx="1780540" cy="1780540"/>
          </a:xfrm>
          <a:prstGeom prst="rect">
            <a:avLst/>
          </a:prstGeom>
        </p:spPr>
      </p:pic>
    </p:spTree>
    <p:extLst>
      <p:ext uri="{BB962C8B-B14F-4D97-AF65-F5344CB8AC3E}">
        <p14:creationId xmlns:p14="http://schemas.microsoft.com/office/powerpoint/2010/main" val="39446770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Auto-Configuration</a:t>
            </a:r>
            <a:endParaRPr lang="en-US" sz="4800" dirty="0"/>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Classpath</a:t>
            </a:r>
            <a:r>
              <a:rPr lang="en-US" dirty="0" smtClean="0"/>
              <a:t> Hell</a:t>
            </a:r>
            <a:endParaRPr lang="en-US" dirty="0">
              <a:latin typeface="Arial"/>
              <a:cs typeface="Arial"/>
            </a:endParaRPr>
          </a:p>
        </p:txBody>
      </p:sp>
      <p:sp>
        <p:nvSpPr>
          <p:cNvPr id="3" name="Content Placeholder 2"/>
          <p:cNvSpPr>
            <a:spLocks noGrp="1"/>
          </p:cNvSpPr>
          <p:nvPr>
            <p:ph sz="quarter" idx="10"/>
          </p:nvPr>
        </p:nvSpPr>
        <p:spPr>
          <a:xfrm>
            <a:off x="457201" y="982315"/>
            <a:ext cx="4798478" cy="3419213"/>
          </a:xfrm>
        </p:spPr>
        <p:txBody>
          <a:bodyPr anchor="ctr">
            <a:normAutofit/>
          </a:bodyPr>
          <a:lstStyle/>
          <a:p>
            <a:r>
              <a:rPr lang="en-US" dirty="0" smtClean="0"/>
              <a:t>A </a:t>
            </a:r>
            <a:r>
              <a:rPr lang="en-US" dirty="0"/>
              <a:t>Jar is missing</a:t>
            </a:r>
          </a:p>
          <a:p>
            <a:r>
              <a:rPr lang="en-US" dirty="0" smtClean="0"/>
              <a:t>There </a:t>
            </a:r>
            <a:r>
              <a:rPr lang="en-US" dirty="0"/>
              <a:t>is one Jar too many</a:t>
            </a:r>
          </a:p>
          <a:p>
            <a:r>
              <a:rPr lang="en-US" dirty="0" smtClean="0"/>
              <a:t>A </a:t>
            </a:r>
            <a:r>
              <a:rPr lang="en-US" dirty="0"/>
              <a:t>class is not visible where it should be</a:t>
            </a:r>
          </a:p>
          <a:p>
            <a:pPr marL="0" indent="0">
              <a:buNone/>
            </a:pPr>
            <a:endParaRPr lang="en-US" dirty="0"/>
          </a:p>
        </p:txBody>
      </p:sp>
      <p:pic>
        <p:nvPicPr>
          <p:cNvPr id="5" name="Picture 4" descr="Java-Classpa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720" y="982315"/>
            <a:ext cx="3305384" cy="3419214"/>
          </a:xfrm>
          <a:prstGeom prst="rect">
            <a:avLst/>
          </a:prstGeom>
        </p:spPr>
      </p:pic>
    </p:spTree>
    <p:extLst>
      <p:ext uri="{BB962C8B-B14F-4D97-AF65-F5344CB8AC3E}">
        <p14:creationId xmlns:p14="http://schemas.microsoft.com/office/powerpoint/2010/main" val="19612148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don’t have database connection beans configured manually</a:t>
            </a:r>
            <a:endParaRPr lang="en-US" sz="1000" dirty="0"/>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t>
            </a:r>
            <a:r>
              <a:rPr lang="en-US" sz="1000" dirty="0" smtClean="0">
                <a:latin typeface="Courier"/>
                <a:cs typeface="Courier"/>
              </a:rPr>
              <a:t>H2 </a:t>
            </a:r>
            <a:r>
              <a:rPr lang="en-US" sz="1000" dirty="0" err="1" smtClean="0">
                <a:latin typeface="Courier"/>
                <a:cs typeface="Courier"/>
              </a:rPr>
              <a:t>datasource</a:t>
            </a:r>
            <a:r>
              <a:rPr lang="en-US" sz="1000" dirty="0" smtClean="0">
                <a:latin typeface="Courier"/>
                <a:cs typeface="Courier"/>
              </a:rPr>
              <a:t> </a:t>
            </a:r>
            <a:r>
              <a:rPr lang="en-US" sz="1000" dirty="0" smtClean="0"/>
              <a:t>and </a:t>
            </a:r>
            <a:r>
              <a:rPr lang="en-US" sz="1000" dirty="0" err="1" smtClean="0">
                <a:latin typeface="Courier"/>
                <a:cs typeface="Courier"/>
              </a:rPr>
              <a:t>JdbcTemplate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the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sp>
        <p:nvSpPr>
          <p:cNvPr id="26" name="Rectangle 25"/>
          <p:cNvSpPr/>
          <p:nvPr/>
        </p:nvSpPr>
        <p:spPr>
          <a:xfrm>
            <a:off x="1848167" y="1736885"/>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H2 </a:t>
            </a:r>
            <a:r>
              <a:rPr lang="en-US" sz="1000" dirty="0" err="1" smtClean="0">
                <a:latin typeface="Courier"/>
                <a:cs typeface="Courier"/>
              </a:rPr>
              <a:t>datasource</a:t>
            </a:r>
            <a:endParaRPr lang="en-US" sz="1000" dirty="0">
              <a:latin typeface="Courier"/>
              <a:cs typeface="Courier"/>
            </a:endParaRPr>
          </a:p>
        </p:txBody>
      </p:sp>
      <p:sp>
        <p:nvSpPr>
          <p:cNvPr id="27" name="Rectangle 26"/>
          <p:cNvSpPr/>
          <p:nvPr/>
        </p:nvSpPr>
        <p:spPr>
          <a:xfrm>
            <a:off x="3289909" y="1739687"/>
            <a:ext cx="1061962" cy="437453"/>
          </a:xfrm>
          <a:prstGeom prst="rect">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latin typeface="Courier"/>
                <a:cs typeface="Courier"/>
              </a:rPr>
              <a:t>Jdbc</a:t>
            </a:r>
            <a:endParaRPr lang="en-US" sz="1000" dirty="0" smtClean="0">
              <a:latin typeface="Courier"/>
              <a:cs typeface="Courier"/>
            </a:endParaRPr>
          </a:p>
          <a:p>
            <a:pPr algn="ctr"/>
            <a:r>
              <a:rPr lang="en-US" sz="1000" dirty="0" smtClean="0">
                <a:latin typeface="Courier"/>
                <a:cs typeface="Courier"/>
              </a:rPr>
              <a:t>Template</a:t>
            </a:r>
            <a:endParaRPr lang="en-US" sz="1000" dirty="0">
              <a:latin typeface="Courier"/>
              <a:cs typeface="Courier"/>
            </a:endParaRPr>
          </a:p>
        </p:txBody>
      </p:sp>
      <p:sp>
        <p:nvSpPr>
          <p:cNvPr id="3" name="Rectangle 2"/>
          <p:cNvSpPr/>
          <p:nvPr/>
        </p:nvSpPr>
        <p:spPr>
          <a:xfrm>
            <a:off x="96762" y="894602"/>
            <a:ext cx="8934193" cy="369332"/>
          </a:xfrm>
          <a:prstGeom prst="rect">
            <a:avLst/>
          </a:prstGeom>
        </p:spPr>
        <p:txBody>
          <a:bodyPr wrap="square" anchor="ctr">
            <a:spAutoFit/>
          </a:bodyPr>
          <a:lstStyle/>
          <a:p>
            <a:pPr algn="ctr"/>
            <a:r>
              <a:rPr lang="en-US" dirty="0">
                <a:solidFill>
                  <a:schemeClr val="bg1"/>
                </a:solidFill>
              </a:rPr>
              <a:t>Automatically configures application based on the </a:t>
            </a:r>
            <a:r>
              <a:rPr lang="en-US" dirty="0" err="1">
                <a:solidFill>
                  <a:schemeClr val="bg1"/>
                </a:solidFill>
                <a:latin typeface="Courier"/>
                <a:cs typeface="Courier"/>
              </a:rPr>
              <a:t>classpath</a:t>
            </a:r>
            <a:endParaRPr lang="en-US" dirty="0">
              <a:solidFill>
                <a:schemeClr val="bg1"/>
              </a:solidFill>
              <a:latin typeface="Courier"/>
              <a:cs typeface="Courier"/>
            </a:endParaRPr>
          </a:p>
        </p:txBody>
      </p:sp>
      <p:grpSp>
        <p:nvGrpSpPr>
          <p:cNvPr id="18" name="Group 17"/>
          <p:cNvGrpSpPr/>
          <p:nvPr/>
        </p:nvGrpSpPr>
        <p:grpSpPr>
          <a:xfrm>
            <a:off x="217715" y="3749528"/>
            <a:ext cx="4378476" cy="604755"/>
            <a:chOff x="217715" y="3749528"/>
            <a:chExt cx="4378476" cy="604755"/>
          </a:xfrm>
        </p:grpSpPr>
        <p:sp>
          <p:nvSpPr>
            <p:cNvPr id="6" name="Rectangle 5"/>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smtClean="0">
                <a:latin typeface="Courier"/>
                <a:cs typeface="Courier"/>
              </a:endParaRPr>
            </a:p>
            <a:p>
              <a:r>
                <a:rPr lang="en-US" sz="1400" dirty="0" smtClean="0">
                  <a:latin typeface="Courier"/>
                  <a:cs typeface="Courier"/>
                </a:rPr>
                <a:t>jars</a:t>
              </a:r>
              <a:endParaRPr lang="en-US" sz="1400" dirty="0">
                <a:latin typeface="Courier"/>
                <a:cs typeface="Courier"/>
              </a:endParaRPr>
            </a:p>
          </p:txBody>
        </p:sp>
        <p:pic>
          <p:nvPicPr>
            <p:cNvPr id="8" name="Picture 7"/>
            <p:cNvPicPr>
              <a:picLocks noChangeAspect="1"/>
            </p:cNvPicPr>
            <p:nvPr/>
          </p:nvPicPr>
          <p:blipFill>
            <a:blip r:embed="rId3"/>
            <a:stretch>
              <a:fillRect/>
            </a:stretch>
          </p:blipFill>
          <p:spPr>
            <a:xfrm>
              <a:off x="1628035" y="3801227"/>
              <a:ext cx="609600" cy="510126"/>
            </a:xfrm>
            <a:prstGeom prst="rect">
              <a:avLst/>
            </a:prstGeom>
          </p:spPr>
        </p:pic>
        <p:pic>
          <p:nvPicPr>
            <p:cNvPr id="16" name="Picture 15"/>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845185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P spid="2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Explicitly exclude Auto-Configuration</a:t>
            </a:r>
            <a:endParaRPr lang="en-US" dirty="0"/>
          </a:p>
        </p:txBody>
      </p:sp>
      <p:pic>
        <p:nvPicPr>
          <p:cNvPr id="4" name="Picture 3"/>
          <p:cNvPicPr>
            <a:picLocks noChangeAspect="1"/>
          </p:cNvPicPr>
          <p:nvPr/>
        </p:nvPicPr>
        <p:blipFill>
          <a:blip r:embed="rId2"/>
          <a:stretch>
            <a:fillRect/>
          </a:stretch>
        </p:blipFill>
        <p:spPr>
          <a:xfrm>
            <a:off x="6444442" y="2711418"/>
            <a:ext cx="1045680" cy="1045678"/>
          </a:xfrm>
          <a:prstGeom prst="rect">
            <a:avLst/>
          </a:prstGeom>
        </p:spPr>
      </p:pic>
      <p:sp>
        <p:nvSpPr>
          <p:cNvPr id="5" name="Rectangle 4"/>
          <p:cNvSpPr/>
          <p:nvPr/>
        </p:nvSpPr>
        <p:spPr>
          <a:xfrm>
            <a:off x="96762" y="1536094"/>
            <a:ext cx="4620381" cy="2978172"/>
          </a:xfrm>
          <a:prstGeom prst="rect">
            <a:avLst/>
          </a:prstGeom>
          <a:solidFill>
            <a:schemeClr val="bg2">
              <a:lumMod val="5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7714" y="1672681"/>
            <a:ext cx="4378475" cy="106084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Context</a:t>
            </a:r>
            <a:endParaRPr lang="en-US" sz="1200" dirty="0"/>
          </a:p>
        </p:txBody>
      </p:sp>
      <p:sp>
        <p:nvSpPr>
          <p:cNvPr id="10" name="Rectangle 9"/>
          <p:cNvSpPr/>
          <p:nvPr/>
        </p:nvSpPr>
        <p:spPr>
          <a:xfrm>
            <a:off x="217714" y="2895607"/>
            <a:ext cx="4378476" cy="696686"/>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t>Application Code</a:t>
            </a:r>
          </a:p>
          <a:p>
            <a:r>
              <a:rPr lang="en-US" sz="1200" i="1" dirty="0">
                <a:latin typeface="Courier"/>
                <a:cs typeface="Courier"/>
              </a:rPr>
              <a:t>@</a:t>
            </a:r>
            <a:r>
              <a:rPr lang="en-US" sz="1200" i="1" dirty="0" err="1">
                <a:latin typeface="Courier"/>
                <a:cs typeface="Courier"/>
              </a:rPr>
              <a:t>EnableAutoConfiguration</a:t>
            </a:r>
            <a:r>
              <a:rPr lang="en-US" sz="1200" i="1" dirty="0">
                <a:latin typeface="Courier"/>
                <a:cs typeface="Courier"/>
              </a:rPr>
              <a:t>(exclude</a:t>
            </a:r>
            <a:r>
              <a:rPr lang="en-US" sz="1200" i="1" dirty="0" smtClean="0">
                <a:latin typeface="Courier"/>
                <a:cs typeface="Courier"/>
              </a:rPr>
              <a:t>=</a:t>
            </a:r>
          </a:p>
          <a:p>
            <a:r>
              <a:rPr lang="en-US" sz="1200" i="1" dirty="0" smtClean="0">
                <a:latin typeface="Courier"/>
                <a:cs typeface="Courier"/>
              </a:rPr>
              <a:t>{</a:t>
            </a:r>
            <a:r>
              <a:rPr lang="en-US" sz="1200" i="1" dirty="0" err="1">
                <a:latin typeface="Courier"/>
                <a:cs typeface="Courier"/>
              </a:rPr>
              <a:t>DataSourceAutoConfiguration.class</a:t>
            </a:r>
            <a:r>
              <a:rPr lang="en-US" sz="1200" i="1" dirty="0">
                <a:latin typeface="Courier"/>
                <a:cs typeface="Courier"/>
              </a:rPr>
              <a:t>})</a:t>
            </a:r>
            <a:endParaRPr lang="en-US" sz="1200" dirty="0"/>
          </a:p>
        </p:txBody>
      </p:sp>
      <p:sp>
        <p:nvSpPr>
          <p:cNvPr id="11" name="Rectangular Callout 10"/>
          <p:cNvSpPr/>
          <p:nvPr/>
        </p:nvSpPr>
        <p:spPr>
          <a:xfrm>
            <a:off x="5565403" y="1536094"/>
            <a:ext cx="1196678" cy="504688"/>
          </a:xfrm>
          <a:prstGeom prst="wedgeRectCallout">
            <a:avLst>
              <a:gd name="adj1" fmla="val 43853"/>
              <a:gd name="adj2" fmla="val 14583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smtClean="0">
                <a:latin typeface="Courier"/>
                <a:cs typeface="Courier"/>
              </a:rPr>
              <a:t>H2</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2" name="Rectangular Callout 11"/>
          <p:cNvSpPr/>
          <p:nvPr/>
        </p:nvSpPr>
        <p:spPr>
          <a:xfrm>
            <a:off x="4838107" y="2225521"/>
            <a:ext cx="1313543" cy="895050"/>
          </a:xfrm>
          <a:prstGeom prst="wedgeRectCallout">
            <a:avLst>
              <a:gd name="adj1" fmla="val 77276"/>
              <a:gd name="adj2" fmla="val 42758"/>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You want to explicitly exclude auto-configuration of the </a:t>
            </a:r>
            <a:r>
              <a:rPr lang="en-US" sz="1000" dirty="0" err="1" smtClean="0">
                <a:latin typeface="Courier"/>
                <a:cs typeface="Courier"/>
              </a:rPr>
              <a:t>DataSoure</a:t>
            </a:r>
            <a:endParaRPr lang="en-US" sz="1000" dirty="0">
              <a:latin typeface="Courier"/>
              <a:cs typeface="Courier"/>
            </a:endParaRPr>
          </a:p>
        </p:txBody>
      </p:sp>
      <p:sp>
        <p:nvSpPr>
          <p:cNvPr id="13" name="Rectangular Callout 12"/>
          <p:cNvSpPr/>
          <p:nvPr/>
        </p:nvSpPr>
        <p:spPr>
          <a:xfrm>
            <a:off x="4838107" y="3234257"/>
            <a:ext cx="1313543" cy="716072"/>
          </a:xfrm>
          <a:prstGeom prst="wedgeRectCallout">
            <a:avLst>
              <a:gd name="adj1" fmla="val 71751"/>
              <a:gd name="adj2" fmla="val -33361"/>
            </a:avLst>
          </a:prstGeom>
          <a:solidFill>
            <a:schemeClr val="tx1">
              <a:lumMod val="75000"/>
              <a:lumOff val="2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I’ll step aside.</a:t>
            </a:r>
            <a:endParaRPr lang="en-US" sz="1000" dirty="0">
              <a:latin typeface="Courier"/>
              <a:cs typeface="Courier"/>
            </a:endParaRPr>
          </a:p>
        </p:txBody>
      </p:sp>
      <p:sp>
        <p:nvSpPr>
          <p:cNvPr id="14" name="Rectangular Callout 13"/>
          <p:cNvSpPr/>
          <p:nvPr/>
        </p:nvSpPr>
        <p:spPr>
          <a:xfrm>
            <a:off x="7284507" y="1540933"/>
            <a:ext cx="1196678" cy="516783"/>
          </a:xfrm>
          <a:prstGeom prst="wedgeRectCallout">
            <a:avLst>
              <a:gd name="adj1" fmla="val -48904"/>
              <a:gd name="adj2" fmla="val 144941"/>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Y</a:t>
            </a:r>
            <a:r>
              <a:rPr lang="en-US" sz="1000" dirty="0" smtClean="0"/>
              <a:t>ou have </a:t>
            </a:r>
            <a:r>
              <a:rPr lang="en-US" sz="1000" dirty="0" err="1" smtClean="0">
                <a:latin typeface="Courier"/>
                <a:cs typeface="Courier"/>
              </a:rPr>
              <a:t>Thymeleaf</a:t>
            </a:r>
            <a:r>
              <a:rPr lang="en-US" sz="1000" dirty="0" smtClean="0"/>
              <a:t> in your </a:t>
            </a:r>
            <a:r>
              <a:rPr lang="en-US" sz="1000" dirty="0" err="1" smtClean="0">
                <a:latin typeface="Courier"/>
                <a:cs typeface="Courier"/>
              </a:rPr>
              <a:t>classpath</a:t>
            </a:r>
            <a:endParaRPr lang="en-US" sz="1000" dirty="0">
              <a:latin typeface="Courier"/>
              <a:cs typeface="Courier"/>
            </a:endParaRPr>
          </a:p>
        </p:txBody>
      </p:sp>
      <p:sp>
        <p:nvSpPr>
          <p:cNvPr id="15" name="Rectangular Callout 14"/>
          <p:cNvSpPr/>
          <p:nvPr/>
        </p:nvSpPr>
        <p:spPr>
          <a:xfrm>
            <a:off x="7717412" y="2662974"/>
            <a:ext cx="1313543" cy="1287356"/>
          </a:xfrm>
          <a:prstGeom prst="wedgeRectCallout">
            <a:avLst>
              <a:gd name="adj1" fmla="val -67292"/>
              <a:gd name="adj2" fmla="val 7037"/>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Let me auto-configure a </a:t>
            </a:r>
            <a:r>
              <a:rPr lang="en-US" sz="1000" dirty="0" err="1" smtClean="0">
                <a:latin typeface="Courier"/>
                <a:cs typeface="Courier"/>
              </a:rPr>
              <a:t>Thymeleaf</a:t>
            </a:r>
            <a:r>
              <a:rPr lang="en-US" sz="1000" dirty="0" smtClean="0">
                <a:latin typeface="Courier"/>
                <a:cs typeface="Courier"/>
              </a:rPr>
              <a:t> template resolver, view resolver, </a:t>
            </a:r>
            <a:r>
              <a:rPr lang="en-US" sz="1000" dirty="0" smtClean="0">
                <a:cs typeface="Courier"/>
              </a:rPr>
              <a:t>and</a:t>
            </a:r>
            <a:r>
              <a:rPr lang="en-US" sz="1000" dirty="0" smtClean="0">
                <a:latin typeface="Courier"/>
                <a:cs typeface="Courier"/>
              </a:rPr>
              <a:t> template engine</a:t>
            </a:r>
            <a:endParaRPr lang="en-US" sz="1000" dirty="0">
              <a:latin typeface="Courier"/>
              <a:cs typeface="Courier"/>
            </a:endParaRPr>
          </a:p>
        </p:txBody>
      </p:sp>
      <p:sp>
        <p:nvSpPr>
          <p:cNvPr id="23" name="Rectangle 22"/>
          <p:cNvSpPr/>
          <p:nvPr/>
        </p:nvSpPr>
        <p:spPr>
          <a:xfrm>
            <a:off x="407609"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resolver</a:t>
            </a:r>
            <a:endParaRPr lang="en-US" sz="1000" dirty="0">
              <a:latin typeface="Courier"/>
              <a:cs typeface="Courier"/>
            </a:endParaRPr>
          </a:p>
        </p:txBody>
      </p:sp>
      <p:sp>
        <p:nvSpPr>
          <p:cNvPr id="24" name="Rectangle 23"/>
          <p:cNvSpPr/>
          <p:nvPr/>
        </p:nvSpPr>
        <p:spPr>
          <a:xfrm>
            <a:off x="1853002" y="2225520"/>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Courier"/>
                <a:cs typeface="Courier"/>
              </a:rPr>
              <a:t>view resolver</a:t>
            </a:r>
            <a:endParaRPr lang="en-US" sz="1000" dirty="0">
              <a:latin typeface="Courier"/>
              <a:cs typeface="Courier"/>
            </a:endParaRPr>
          </a:p>
        </p:txBody>
      </p:sp>
      <p:sp>
        <p:nvSpPr>
          <p:cNvPr id="25" name="Rectangle 24"/>
          <p:cNvSpPr/>
          <p:nvPr/>
        </p:nvSpPr>
        <p:spPr>
          <a:xfrm>
            <a:off x="3289909" y="2233566"/>
            <a:ext cx="1061962" cy="437453"/>
          </a:xfrm>
          <a:prstGeom prst="rect">
            <a:avLst/>
          </a:prstGeom>
          <a:solidFill>
            <a:schemeClr val="accent6">
              <a:lumMod val="75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Courier"/>
                <a:cs typeface="Courier"/>
              </a:rPr>
              <a:t>t</a:t>
            </a:r>
            <a:r>
              <a:rPr lang="en-US" sz="1000" dirty="0" smtClean="0">
                <a:latin typeface="Courier"/>
                <a:cs typeface="Courier"/>
              </a:rPr>
              <a:t>emplate engine</a:t>
            </a:r>
            <a:endParaRPr lang="en-US" sz="1000" dirty="0">
              <a:latin typeface="Courier"/>
              <a:cs typeface="Courier"/>
            </a:endParaRPr>
          </a:p>
        </p:txBody>
      </p:sp>
      <p:grpSp>
        <p:nvGrpSpPr>
          <p:cNvPr id="19" name="Group 18"/>
          <p:cNvGrpSpPr/>
          <p:nvPr/>
        </p:nvGrpSpPr>
        <p:grpSpPr>
          <a:xfrm>
            <a:off x="217714" y="3749525"/>
            <a:ext cx="4378476" cy="604755"/>
            <a:chOff x="217715" y="3749528"/>
            <a:chExt cx="4378476" cy="604755"/>
          </a:xfrm>
        </p:grpSpPr>
        <p:sp>
          <p:nvSpPr>
            <p:cNvPr id="20" name="Rectangle 19"/>
            <p:cNvSpPr/>
            <p:nvPr/>
          </p:nvSpPr>
          <p:spPr>
            <a:xfrm>
              <a:off x="217715" y="3749528"/>
              <a:ext cx="4378476" cy="60475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err="1">
                  <a:latin typeface="Courier"/>
                  <a:cs typeface="Courier"/>
                </a:rPr>
                <a:t>c</a:t>
              </a:r>
              <a:r>
                <a:rPr lang="en-US" sz="1400" dirty="0" err="1" smtClean="0">
                  <a:latin typeface="Courier"/>
                  <a:cs typeface="Courier"/>
                </a:rPr>
                <a:t>lasspath</a:t>
              </a:r>
              <a:endParaRPr lang="en-US" sz="1400" dirty="0">
                <a:latin typeface="Courier"/>
                <a:cs typeface="Courier"/>
              </a:endParaRPr>
            </a:p>
          </p:txBody>
        </p:sp>
        <p:pic>
          <p:nvPicPr>
            <p:cNvPr id="21" name="Picture 20"/>
            <p:cNvPicPr>
              <a:picLocks noChangeAspect="1"/>
            </p:cNvPicPr>
            <p:nvPr/>
          </p:nvPicPr>
          <p:blipFill>
            <a:blip r:embed="rId3"/>
            <a:stretch>
              <a:fillRect/>
            </a:stretch>
          </p:blipFill>
          <p:spPr>
            <a:xfrm>
              <a:off x="1628035" y="3801227"/>
              <a:ext cx="609600" cy="510126"/>
            </a:xfrm>
            <a:prstGeom prst="rect">
              <a:avLst/>
            </a:prstGeom>
          </p:spPr>
        </p:pic>
        <p:pic>
          <p:nvPicPr>
            <p:cNvPr id="22" name="Picture 21"/>
            <p:cNvPicPr>
              <a:picLocks noChangeAspect="1"/>
            </p:cNvPicPr>
            <p:nvPr/>
          </p:nvPicPr>
          <p:blipFill>
            <a:blip r:embed="rId4"/>
            <a:stretch>
              <a:fillRect/>
            </a:stretch>
          </p:blipFill>
          <p:spPr>
            <a:xfrm>
              <a:off x="2520648" y="3801227"/>
              <a:ext cx="2027161" cy="485933"/>
            </a:xfrm>
            <a:prstGeom prst="rect">
              <a:avLst/>
            </a:prstGeom>
          </p:spPr>
        </p:pic>
      </p:grpSp>
    </p:spTree>
    <p:extLst>
      <p:ext uri="{BB962C8B-B14F-4D97-AF65-F5344CB8AC3E}">
        <p14:creationId xmlns:p14="http://schemas.microsoft.com/office/powerpoint/2010/main" val="241670832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3" grpId="0" animBg="1"/>
      <p:bldP spid="24"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 Auto-Configuration</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500" dirty="0" smtClean="0"/>
          </a:p>
          <a:p>
            <a:pPr marL="0" indent="0">
              <a:buNone/>
            </a:pPr>
            <a:endParaRPr lang="en-US" sz="2500" dirty="0"/>
          </a:p>
        </p:txBody>
      </p:sp>
      <p:sp>
        <p:nvSpPr>
          <p:cNvPr id="9" name="TextBox 8"/>
          <p:cNvSpPr txBox="1"/>
          <p:nvPr/>
        </p:nvSpPr>
        <p:spPr>
          <a:xfrm>
            <a:off x="457199" y="1471284"/>
            <a:ext cx="4663441" cy="2308324"/>
          </a:xfrm>
          <a:prstGeom prst="rect">
            <a:avLst/>
          </a:prstGeom>
          <a:noFill/>
        </p:spPr>
        <p:txBody>
          <a:bodyPr wrap="square" rtlCol="0" anchor="ctr">
            <a:spAutoFit/>
          </a:bodyPr>
          <a:lstStyle/>
          <a:p>
            <a:r>
              <a:rPr lang="en-US" sz="2600" dirty="0" smtClean="0">
                <a:solidFill>
                  <a:schemeClr val="bg1"/>
                </a:solidFill>
                <a:latin typeface="Arial"/>
                <a:cs typeface="Arial"/>
              </a:rPr>
              <a:t>Over 300 properties to tweak beans in a Boot application via</a:t>
            </a:r>
          </a:p>
          <a:p>
            <a:endParaRPr lang="en-US" sz="2600" dirty="0" smtClean="0">
              <a:solidFill>
                <a:schemeClr val="bg1"/>
              </a:solidFill>
              <a:latin typeface="Arial"/>
              <a:cs typeface="Arial"/>
            </a:endParaRPr>
          </a:p>
          <a:p>
            <a:pPr marL="742950" lvl="1" indent="-285750">
              <a:buFont typeface="Arial"/>
              <a:buChar char="•"/>
            </a:pPr>
            <a:r>
              <a:rPr lang="en-US" sz="2200" dirty="0" smtClean="0">
                <a:solidFill>
                  <a:schemeClr val="bg1"/>
                </a:solidFill>
                <a:latin typeface="Arial"/>
                <a:cs typeface="Arial"/>
              </a:rPr>
              <a:t>Command line arguments</a:t>
            </a:r>
          </a:p>
          <a:p>
            <a:pPr marL="742950" lvl="1" indent="-285750">
              <a:buFont typeface="Arial"/>
              <a:buChar char="•"/>
            </a:pPr>
            <a:r>
              <a:rPr lang="en-US" sz="2200" dirty="0" smtClean="0">
                <a:solidFill>
                  <a:schemeClr val="bg1"/>
                </a:solidFill>
                <a:latin typeface="Arial"/>
                <a:cs typeface="Arial"/>
              </a:rPr>
              <a:t>Environment variables</a:t>
            </a:r>
          </a:p>
          <a:p>
            <a:pPr marL="742950" lvl="1" indent="-285750">
              <a:buFont typeface="Arial"/>
              <a:buChar char="•"/>
            </a:pPr>
            <a:r>
              <a:rPr lang="en-US" sz="2200" dirty="0" smtClean="0">
                <a:solidFill>
                  <a:schemeClr val="bg1"/>
                </a:solidFill>
                <a:latin typeface="Courier"/>
                <a:cs typeface="Courier"/>
              </a:rPr>
              <a:t>.properties / .</a:t>
            </a:r>
            <a:r>
              <a:rPr lang="en-US" sz="2200" dirty="0" err="1" smtClean="0">
                <a:solidFill>
                  <a:schemeClr val="bg1"/>
                </a:solidFill>
                <a:latin typeface="Courier"/>
                <a:cs typeface="Courier"/>
              </a:rPr>
              <a:t>yml</a:t>
            </a:r>
            <a:r>
              <a:rPr lang="en-US" sz="2200" dirty="0" smtClean="0">
                <a:solidFill>
                  <a:schemeClr val="bg1"/>
                </a:solidFill>
                <a:latin typeface="Courier"/>
                <a:cs typeface="Courier"/>
              </a:rPr>
              <a:t> </a:t>
            </a:r>
            <a:r>
              <a:rPr lang="en-US" sz="2200" dirty="0" smtClean="0">
                <a:solidFill>
                  <a:schemeClr val="bg1"/>
                </a:solidFill>
                <a:latin typeface="Arial"/>
                <a:cs typeface="Arial"/>
              </a:rPr>
              <a:t>file </a:t>
            </a:r>
          </a:p>
        </p:txBody>
      </p:sp>
      <p:pic>
        <p:nvPicPr>
          <p:cNvPr id="4" name="Picture 3" descr="Screen Shot 2016-01-11 at 6.37.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824" y="988083"/>
            <a:ext cx="2993976" cy="3525450"/>
          </a:xfrm>
          <a:prstGeom prst="rect">
            <a:avLst/>
          </a:prstGeom>
        </p:spPr>
      </p:pic>
    </p:spTree>
    <p:extLst>
      <p:ext uri="{BB962C8B-B14F-4D97-AF65-F5344CB8AC3E}">
        <p14:creationId xmlns:p14="http://schemas.microsoft.com/office/powerpoint/2010/main" val="20347689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Actuator</a:t>
            </a:r>
          </a:p>
          <a:p>
            <a:pPr marL="0" indent="0" algn="ctr">
              <a:buNone/>
            </a:pPr>
            <a:r>
              <a:rPr lang="en-US" sz="1800" dirty="0" smtClean="0">
                <a:solidFill>
                  <a:schemeClr val="bg2">
                    <a:lumMod val="50000"/>
                  </a:schemeClr>
                </a:solidFill>
              </a:rPr>
              <a:t>(Monitoring &amp; Management Endpoints)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a:xfrm>
            <a:off x="457200" y="1108075"/>
            <a:ext cx="8229600" cy="1806878"/>
          </a:xfrm>
        </p:spPr>
        <p:txBody>
          <a:bodyPr anchor="t">
            <a:normAutofit/>
          </a:bodyPr>
          <a:lstStyle/>
          <a:p>
            <a:pPr marL="0" indent="0" algn="ctr">
              <a:buNone/>
            </a:pPr>
            <a:r>
              <a:rPr lang="en-US" sz="3200" dirty="0" smtClean="0"/>
              <a:t>Offers production-ready features such as monitoring and metrics to improve operator efficiency</a:t>
            </a:r>
          </a:p>
        </p:txBody>
      </p:sp>
      <p:pic>
        <p:nvPicPr>
          <p:cNvPr id="5" name="Picture 4" descr="Screen Shot 2016-01-13 at 10.40.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3430495"/>
            <a:ext cx="5905500" cy="1130300"/>
          </a:xfrm>
          <a:prstGeom prst="rect">
            <a:avLst/>
          </a:prstGeom>
        </p:spPr>
      </p:pic>
      <p:pic>
        <p:nvPicPr>
          <p:cNvPr id="4" name="Picture 3" descr="Screen Shot 2016-01-22 at 5.0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99" y="3402087"/>
            <a:ext cx="5905501" cy="1130300"/>
          </a:xfrm>
          <a:prstGeom prst="rect">
            <a:avLst/>
          </a:prstGeom>
        </p:spPr>
      </p:pic>
      <p:sp>
        <p:nvSpPr>
          <p:cNvPr id="6" name="Rectangle 5"/>
          <p:cNvSpPr/>
          <p:nvPr/>
        </p:nvSpPr>
        <p:spPr>
          <a:xfrm>
            <a:off x="3241524" y="3967237"/>
            <a:ext cx="2947740" cy="261257"/>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36388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7945"/>
            <a:ext cx="8229601" cy="363558"/>
          </a:xfrm>
        </p:spPr>
        <p:txBody>
          <a:bodyPr/>
          <a:lstStyle/>
          <a:p>
            <a:endParaRPr lang="en-US" dirty="0"/>
          </a:p>
        </p:txBody>
      </p:sp>
      <p:sp>
        <p:nvSpPr>
          <p:cNvPr id="3" name="Content Placeholder 2"/>
          <p:cNvSpPr>
            <a:spLocks noGrp="1"/>
          </p:cNvSpPr>
          <p:nvPr>
            <p:ph sz="quarter" idx="10"/>
          </p:nvPr>
        </p:nvSpPr>
        <p:spPr>
          <a:xfrm>
            <a:off x="329342" y="951135"/>
            <a:ext cx="8229600" cy="1859155"/>
          </a:xfrm>
        </p:spPr>
        <p:txBody>
          <a:bodyPr anchor="ctr">
            <a:normAutofit/>
          </a:bodyPr>
          <a:lstStyle/>
          <a:p>
            <a:pPr marL="0" indent="0">
              <a:buNone/>
            </a:pPr>
            <a:r>
              <a:rPr lang="en-US" dirty="0" smtClean="0"/>
              <a:t>Actuator Services are exposed </a:t>
            </a:r>
            <a:r>
              <a:rPr lang="en-US" dirty="0"/>
              <a:t>through </a:t>
            </a:r>
          </a:p>
          <a:p>
            <a:pPr lvl="1"/>
            <a:r>
              <a:rPr lang="en-US" sz="2000" dirty="0" smtClean="0"/>
              <a:t>HTTP </a:t>
            </a:r>
            <a:r>
              <a:rPr lang="en-US" sz="2000" dirty="0"/>
              <a:t>endpoints </a:t>
            </a:r>
            <a:endParaRPr lang="en-US" sz="2000" dirty="0" smtClean="0"/>
          </a:p>
          <a:p>
            <a:pPr lvl="1"/>
            <a:r>
              <a:rPr lang="en-US" sz="2000" dirty="0" smtClean="0"/>
              <a:t>shell interface</a:t>
            </a:r>
          </a:p>
          <a:p>
            <a:pPr lvl="1"/>
            <a:r>
              <a:rPr lang="en-US" sz="2000" dirty="0" smtClean="0"/>
              <a:t>JMX Beans</a:t>
            </a:r>
            <a:endParaRPr lang="en-US" sz="2000" dirty="0"/>
          </a:p>
        </p:txBody>
      </p:sp>
      <p:sp>
        <p:nvSpPr>
          <p:cNvPr id="7" name="Rectangle 6"/>
          <p:cNvSpPr/>
          <p:nvPr/>
        </p:nvSpPr>
        <p:spPr>
          <a:xfrm>
            <a:off x="1536096" y="3253620"/>
            <a:ext cx="6120190" cy="1149048"/>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Spring Boot Application</a:t>
            </a:r>
            <a:endParaRPr lang="en-US" dirty="0"/>
          </a:p>
        </p:txBody>
      </p:sp>
      <p:sp>
        <p:nvSpPr>
          <p:cNvPr id="5" name="Alternate Process 4"/>
          <p:cNvSpPr/>
          <p:nvPr/>
        </p:nvSpPr>
        <p:spPr>
          <a:xfrm>
            <a:off x="1765905" y="3643348"/>
            <a:ext cx="5636381" cy="417168"/>
          </a:xfrm>
          <a:prstGeom prst="flowChartAlternateProcess">
            <a:avLst/>
          </a:prstGeom>
          <a:solidFill>
            <a:schemeClr val="bg2">
              <a:lumMod val="25000"/>
            </a:schemeClr>
          </a:solidFill>
          <a:ln w="6350">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Actuator</a:t>
            </a:r>
            <a:endParaRPr lang="en-US" dirty="0"/>
          </a:p>
        </p:txBody>
      </p:sp>
      <p:sp>
        <p:nvSpPr>
          <p:cNvPr id="10" name="Rectangle 9"/>
          <p:cNvSpPr/>
          <p:nvPr/>
        </p:nvSpPr>
        <p:spPr>
          <a:xfrm>
            <a:off x="1971540"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REST endpoint</a:t>
            </a:r>
            <a:br>
              <a:rPr lang="en-US" sz="1400" dirty="0" smtClean="0"/>
            </a:br>
            <a:r>
              <a:rPr lang="en-US" sz="1000" dirty="0" smtClean="0">
                <a:solidFill>
                  <a:schemeClr val="bg2">
                    <a:lumMod val="90000"/>
                  </a:schemeClr>
                </a:solidFill>
              </a:rPr>
              <a:t>(Spring MVC App)</a:t>
            </a:r>
            <a:endParaRPr lang="en-US" sz="1000" dirty="0">
              <a:solidFill>
                <a:schemeClr val="bg2">
                  <a:lumMod val="90000"/>
                </a:schemeClr>
              </a:solidFill>
            </a:endParaRPr>
          </a:p>
        </p:txBody>
      </p:sp>
      <p:sp>
        <p:nvSpPr>
          <p:cNvPr id="13" name="Rectangle 12"/>
          <p:cNvSpPr/>
          <p:nvPr/>
        </p:nvSpPr>
        <p:spPr>
          <a:xfrm>
            <a:off x="3950324"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shell interface</a:t>
            </a:r>
            <a:endParaRPr lang="en-US" sz="1400" dirty="0"/>
          </a:p>
        </p:txBody>
      </p:sp>
      <p:sp>
        <p:nvSpPr>
          <p:cNvPr id="14" name="Rectangle 13"/>
          <p:cNvSpPr/>
          <p:nvPr/>
        </p:nvSpPr>
        <p:spPr>
          <a:xfrm>
            <a:off x="5941198" y="2981596"/>
            <a:ext cx="1269984" cy="661752"/>
          </a:xfrm>
          <a:prstGeom prst="rect">
            <a:avLst/>
          </a:prstGeom>
          <a:solidFill>
            <a:schemeClr val="tx1">
              <a:lumMod val="75000"/>
              <a:lumOff val="25000"/>
            </a:schemeClr>
          </a:solidFill>
          <a:ln w="6350" cap="flat">
            <a:noFill/>
            <a:prstDash val="solid"/>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JMX </a:t>
            </a:r>
          </a:p>
          <a:p>
            <a:pPr algn="ctr"/>
            <a:r>
              <a:rPr lang="en-US" sz="1400" dirty="0" smtClean="0"/>
              <a:t>beans</a:t>
            </a:r>
            <a:endParaRPr lang="en-US" sz="1400" dirty="0"/>
          </a:p>
        </p:txBody>
      </p:sp>
    </p:spTree>
    <p:extLst>
      <p:ext uri="{BB962C8B-B14F-4D97-AF65-F5344CB8AC3E}">
        <p14:creationId xmlns:p14="http://schemas.microsoft.com/office/powerpoint/2010/main" val="8848591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Actuator </a:t>
            </a:r>
            <a:r>
              <a:rPr lang="en-US" dirty="0" smtClean="0"/>
              <a:t>Endpoints</a:t>
            </a:r>
            <a:endParaRPr lang="en-US" dirty="0"/>
          </a:p>
        </p:txBody>
      </p:sp>
      <p:sp>
        <p:nvSpPr>
          <p:cNvPr id="3" name="Content Placeholder 2"/>
          <p:cNvSpPr>
            <a:spLocks noGrp="1"/>
          </p:cNvSpPr>
          <p:nvPr>
            <p:ph sz="quarter" idx="10"/>
          </p:nvPr>
        </p:nvSpPr>
        <p:spPr/>
        <p:txBody>
          <a:bodyPr>
            <a:normAutofit/>
          </a:bodyPr>
          <a:lstStyle/>
          <a:p>
            <a:pPr marL="0" indent="0">
              <a:buNone/>
            </a:pPr>
            <a:endParaRPr lang="en-US" sz="2400" dirty="0"/>
          </a:p>
        </p:txBody>
      </p:sp>
      <p:sp>
        <p:nvSpPr>
          <p:cNvPr id="4" name="TextBox 3"/>
          <p:cNvSpPr txBox="1"/>
          <p:nvPr/>
        </p:nvSpPr>
        <p:spPr>
          <a:xfrm>
            <a:off x="538480" y="2256960"/>
            <a:ext cx="2458720" cy="1754327"/>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Configuration</a:t>
            </a:r>
          </a:p>
          <a:p>
            <a:pPr lvl="1"/>
            <a:r>
              <a:rPr lang="en-US" dirty="0" smtClean="0">
                <a:latin typeface="Courier"/>
                <a:cs typeface="Courier"/>
              </a:rPr>
              <a:t>/beans</a:t>
            </a:r>
          </a:p>
          <a:p>
            <a:pPr lvl="1"/>
            <a:r>
              <a:rPr lang="en-US" dirty="0" smtClean="0">
                <a:latin typeface="Courier"/>
                <a:cs typeface="Courier"/>
              </a:rPr>
              <a:t>/autoconfig</a:t>
            </a:r>
          </a:p>
          <a:p>
            <a:pPr lvl="1"/>
            <a:r>
              <a:rPr lang="en-US" dirty="0" smtClean="0">
                <a:latin typeface="Courier"/>
                <a:cs typeface="Courier"/>
              </a:rPr>
              <a:t>/env</a:t>
            </a:r>
          </a:p>
          <a:p>
            <a:pPr lvl="1"/>
            <a:r>
              <a:rPr lang="en-US" dirty="0" smtClean="0">
                <a:latin typeface="Courier"/>
                <a:cs typeface="Courier"/>
              </a:rPr>
              <a:t>/configprops</a:t>
            </a:r>
          </a:p>
          <a:p>
            <a:pPr lvl="1"/>
            <a:r>
              <a:rPr lang="en-US" dirty="0" smtClean="0">
                <a:latin typeface="Courier"/>
                <a:cs typeface="Courier"/>
              </a:rPr>
              <a:t>/controller</a:t>
            </a:r>
          </a:p>
        </p:txBody>
      </p:sp>
      <p:sp>
        <p:nvSpPr>
          <p:cNvPr id="8" name="TextBox 7"/>
          <p:cNvSpPr txBox="1"/>
          <p:nvPr/>
        </p:nvSpPr>
        <p:spPr>
          <a:xfrm>
            <a:off x="6146800" y="2246800"/>
            <a:ext cx="2458720" cy="923330"/>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Miscellaneous</a:t>
            </a:r>
          </a:p>
          <a:p>
            <a:pPr lvl="1"/>
            <a:r>
              <a:rPr lang="en-US" dirty="0" smtClean="0">
                <a:latin typeface="Courier"/>
                <a:cs typeface="Courier"/>
              </a:rPr>
              <a:t>/shutdown</a:t>
            </a:r>
          </a:p>
          <a:p>
            <a:pPr lvl="1"/>
            <a:r>
              <a:rPr lang="en-US" dirty="0" smtClean="0">
                <a:latin typeface="Courier"/>
                <a:cs typeface="Courier"/>
              </a:rPr>
              <a:t>/info</a:t>
            </a:r>
          </a:p>
        </p:txBody>
      </p:sp>
      <p:sp>
        <p:nvSpPr>
          <p:cNvPr id="9" name="TextBox 8"/>
          <p:cNvSpPr txBox="1"/>
          <p:nvPr/>
        </p:nvSpPr>
        <p:spPr>
          <a:xfrm>
            <a:off x="3352800" y="2256960"/>
            <a:ext cx="2458720" cy="1200329"/>
          </a:xfrm>
          <a:prstGeom prst="rect">
            <a:avLst/>
          </a:prstGeom>
          <a:solidFill>
            <a:schemeClr val="accent2"/>
          </a:solidFill>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Metrics</a:t>
            </a:r>
          </a:p>
          <a:p>
            <a:pPr lvl="1"/>
            <a:r>
              <a:rPr lang="en-US" dirty="0" smtClean="0">
                <a:latin typeface="Courier"/>
                <a:cs typeface="Courier"/>
              </a:rPr>
              <a:t>/metrics</a:t>
            </a:r>
          </a:p>
          <a:p>
            <a:pPr lvl="1"/>
            <a:r>
              <a:rPr lang="en-US" dirty="0" smtClean="0">
                <a:latin typeface="Courier"/>
                <a:cs typeface="Courier"/>
              </a:rPr>
              <a:t>/trace</a:t>
            </a:r>
          </a:p>
          <a:p>
            <a:pPr lvl="1"/>
            <a:r>
              <a:rPr lang="en-US" dirty="0" smtClean="0">
                <a:latin typeface="Courier"/>
                <a:cs typeface="Courier"/>
              </a:rPr>
              <a:t>/dump</a:t>
            </a:r>
          </a:p>
        </p:txBody>
      </p:sp>
    </p:spTree>
    <p:extLst>
      <p:ext uri="{BB962C8B-B14F-4D97-AF65-F5344CB8AC3E}">
        <p14:creationId xmlns:p14="http://schemas.microsoft.com/office/powerpoint/2010/main" val="33121972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/health</a:t>
            </a:r>
            <a:endParaRPr lang="en-US" dirty="0">
              <a:latin typeface="Courier"/>
              <a:cs typeface="Courier"/>
            </a:endParaRPr>
          </a:p>
        </p:txBody>
      </p:sp>
      <p:sp>
        <p:nvSpPr>
          <p:cNvPr id="5" name="TextBox 4"/>
          <p:cNvSpPr txBox="1"/>
          <p:nvPr/>
        </p:nvSpPr>
        <p:spPr>
          <a:xfrm>
            <a:off x="-21286" y="971005"/>
            <a:ext cx="4785084" cy="400110"/>
          </a:xfrm>
          <a:prstGeom prst="rect">
            <a:avLst/>
          </a:prstGeom>
          <a:noFill/>
        </p:spPr>
        <p:txBody>
          <a:bodyPr wrap="none" rtlCol="0">
            <a:spAutoFit/>
          </a:bodyPr>
          <a:lstStyle/>
          <a:p>
            <a:r>
              <a:rPr lang="en-US" sz="2000" dirty="0" smtClean="0">
                <a:solidFill>
                  <a:schemeClr val="bg1"/>
                </a:solidFill>
                <a:latin typeface="Arial"/>
                <a:cs typeface="Arial"/>
              </a:rPr>
              <a:t>Reports health metrics for the </a:t>
            </a:r>
            <a:r>
              <a:rPr lang="en-US" sz="1900" dirty="0" smtClean="0">
                <a:solidFill>
                  <a:schemeClr val="bg1"/>
                </a:solidFill>
                <a:latin typeface="Arial"/>
                <a:cs typeface="Arial"/>
              </a:rPr>
              <a:t>application</a:t>
            </a:r>
            <a:endParaRPr lang="en-US" sz="1900" dirty="0">
              <a:solidFill>
                <a:schemeClr val="bg1"/>
              </a:solidFill>
              <a:latin typeface="Arial"/>
              <a:cs typeface="Arial"/>
            </a:endParaRPr>
          </a:p>
        </p:txBody>
      </p:sp>
      <p:sp>
        <p:nvSpPr>
          <p:cNvPr id="3" name="TextBox 2"/>
          <p:cNvSpPr txBox="1"/>
          <p:nvPr/>
        </p:nvSpPr>
        <p:spPr>
          <a:xfrm>
            <a:off x="223519" y="1782497"/>
            <a:ext cx="4493623" cy="2308324"/>
          </a:xfrm>
          <a:prstGeom prst="rect">
            <a:avLst/>
          </a:prstGeom>
          <a:noFill/>
        </p:spPr>
        <p:txBody>
          <a:bodyPr wrap="square" rtlCol="0" anchor="ctr">
            <a:spAutoFit/>
          </a:bodyPr>
          <a:lstStyle/>
          <a:p>
            <a:pPr marL="285750" indent="-285750">
              <a:buFont typeface="Arial"/>
              <a:buChar char="•"/>
            </a:pPr>
            <a:r>
              <a:rPr lang="en-US" dirty="0" smtClean="0">
                <a:solidFill>
                  <a:schemeClr val="bg1"/>
                </a:solidFill>
                <a:latin typeface="Arial"/>
                <a:cs typeface="Arial"/>
              </a:rPr>
              <a:t>Each </a:t>
            </a:r>
            <a:r>
              <a:rPr lang="en-US" dirty="0">
                <a:solidFill>
                  <a:schemeClr val="bg1"/>
                </a:solidFill>
                <a:latin typeface="Arial"/>
                <a:cs typeface="Arial"/>
              </a:rPr>
              <a:t>check returns a Health </a:t>
            </a:r>
            <a:r>
              <a:rPr lang="en-US" dirty="0" smtClean="0">
                <a:solidFill>
                  <a:schemeClr val="bg1"/>
                </a:solidFill>
                <a:latin typeface="Arial"/>
                <a:cs typeface="Arial"/>
              </a:rPr>
              <a:t>object</a:t>
            </a:r>
          </a:p>
          <a:p>
            <a:pPr marL="742950" lvl="1" indent="-285750">
              <a:buFont typeface="Arial"/>
              <a:buChar char="•"/>
            </a:pPr>
            <a:r>
              <a:rPr lang="en-US" dirty="0">
                <a:solidFill>
                  <a:schemeClr val="bg1"/>
                </a:solidFill>
                <a:latin typeface="Courier"/>
                <a:cs typeface="Courier"/>
              </a:rPr>
              <a:t>s</a:t>
            </a:r>
            <a:r>
              <a:rPr lang="en-US" dirty="0" smtClean="0">
                <a:solidFill>
                  <a:schemeClr val="bg1"/>
                </a:solidFill>
                <a:latin typeface="Courier"/>
                <a:cs typeface="Courier"/>
              </a:rPr>
              <a:t>tatus</a:t>
            </a:r>
          </a:p>
          <a:p>
            <a:pPr marL="1200150" lvl="2" indent="-285750">
              <a:buFont typeface="Arial"/>
              <a:buChar char="•"/>
            </a:pPr>
            <a:r>
              <a:rPr lang="en-US" dirty="0" smtClean="0">
                <a:solidFill>
                  <a:schemeClr val="bg1"/>
                </a:solidFill>
                <a:latin typeface="Courier"/>
                <a:cs typeface="Courier"/>
              </a:rPr>
              <a:t>UP</a:t>
            </a:r>
          </a:p>
          <a:p>
            <a:pPr marL="1200150" lvl="2" indent="-285750">
              <a:buFont typeface="Arial"/>
              <a:buChar char="•"/>
            </a:pPr>
            <a:r>
              <a:rPr lang="en-US" dirty="0" smtClean="0">
                <a:solidFill>
                  <a:schemeClr val="bg1"/>
                </a:solidFill>
                <a:latin typeface="Courier"/>
                <a:cs typeface="Courier"/>
              </a:rPr>
              <a:t>DOWN</a:t>
            </a:r>
          </a:p>
          <a:p>
            <a:pPr marL="1200150" lvl="2" indent="-285750">
              <a:buFont typeface="Arial"/>
              <a:buChar char="•"/>
            </a:pPr>
            <a:r>
              <a:rPr lang="en-US" dirty="0" smtClean="0">
                <a:solidFill>
                  <a:schemeClr val="bg1"/>
                </a:solidFill>
                <a:latin typeface="Courier"/>
                <a:cs typeface="Courier"/>
              </a:rPr>
              <a:t>UNKONWN</a:t>
            </a:r>
          </a:p>
          <a:p>
            <a:pPr marL="1200150" lvl="2" indent="-285750">
              <a:buFont typeface="Arial"/>
              <a:buChar char="•"/>
            </a:pPr>
            <a:r>
              <a:rPr lang="en-US" dirty="0" smtClean="0">
                <a:solidFill>
                  <a:schemeClr val="bg1"/>
                </a:solidFill>
                <a:latin typeface="Courier"/>
                <a:cs typeface="Courier"/>
              </a:rPr>
              <a:t>OUT_OF_SERVICE</a:t>
            </a:r>
          </a:p>
          <a:p>
            <a:pPr lvl="1"/>
            <a:endParaRPr lang="en-US" dirty="0" smtClean="0">
              <a:solidFill>
                <a:schemeClr val="bg1"/>
              </a:solidFill>
            </a:endParaRPr>
          </a:p>
          <a:p>
            <a:pPr marL="285750" indent="-285750">
              <a:buFont typeface="Arial"/>
              <a:buChar char="•"/>
            </a:pPr>
            <a:r>
              <a:rPr lang="en-US" dirty="0" smtClean="0">
                <a:solidFill>
                  <a:schemeClr val="bg1"/>
                </a:solidFill>
                <a:latin typeface="Arial"/>
                <a:cs typeface="Arial"/>
              </a:rPr>
              <a:t>Plugin your own health definitions</a:t>
            </a:r>
            <a:endParaRPr lang="en-US" dirty="0">
              <a:solidFill>
                <a:schemeClr val="bg1"/>
              </a:solidFill>
              <a:latin typeface="Arial"/>
              <a:cs typeface="Arial"/>
            </a:endParaRPr>
          </a:p>
        </p:txBody>
      </p:sp>
      <p:pic>
        <p:nvPicPr>
          <p:cNvPr id="8" name="Picture 7" descr="Screen Shot 2016-01-10 at 6.28.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233" y="1169655"/>
            <a:ext cx="3822700" cy="3200400"/>
          </a:xfrm>
          <a:prstGeom prst="rect">
            <a:avLst/>
          </a:prstGeom>
        </p:spPr>
      </p:pic>
    </p:spTree>
    <p:extLst>
      <p:ext uri="{BB962C8B-B14F-4D97-AF65-F5344CB8AC3E}">
        <p14:creationId xmlns:p14="http://schemas.microsoft.com/office/powerpoint/2010/main" val="38335241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/metrics</a:t>
            </a:r>
            <a:endParaRPr lang="en-US" dirty="0">
              <a:latin typeface="Courier"/>
              <a:cs typeface="Courier"/>
            </a:endParaRPr>
          </a:p>
        </p:txBody>
      </p:sp>
      <p:sp>
        <p:nvSpPr>
          <p:cNvPr id="7" name="TextBox 6"/>
          <p:cNvSpPr txBox="1"/>
          <p:nvPr/>
        </p:nvSpPr>
        <p:spPr>
          <a:xfrm>
            <a:off x="457199" y="1781057"/>
            <a:ext cx="4087754" cy="2155167"/>
          </a:xfrm>
          <a:prstGeom prst="rect">
            <a:avLst/>
          </a:prstGeom>
          <a:noFill/>
        </p:spPr>
        <p:txBody>
          <a:bodyPr wrap="square" rtlCol="0">
            <a:noAutofit/>
          </a:bodyPr>
          <a:lstStyle/>
          <a:p>
            <a:r>
              <a:rPr lang="en-US" dirty="0" smtClean="0">
                <a:solidFill>
                  <a:schemeClr val="bg1"/>
                </a:solidFill>
                <a:latin typeface="Arial"/>
                <a:cs typeface="Arial"/>
              </a:rPr>
              <a:t>Reports application metrics such as</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Memory usage and</a:t>
            </a:r>
          </a:p>
          <a:p>
            <a:endParaRPr lang="en-US" dirty="0" smtClean="0">
              <a:solidFill>
                <a:schemeClr val="bg1"/>
              </a:solidFill>
              <a:latin typeface="Arial"/>
              <a:cs typeface="Arial"/>
            </a:endParaRPr>
          </a:p>
          <a:p>
            <a:pPr marL="285750" indent="-285750">
              <a:buFont typeface="Arial"/>
              <a:buChar char="•"/>
            </a:pPr>
            <a:r>
              <a:rPr lang="en-US" dirty="0" smtClean="0">
                <a:solidFill>
                  <a:schemeClr val="bg1"/>
                </a:solidFill>
                <a:latin typeface="Arial"/>
                <a:cs typeface="Arial"/>
              </a:rPr>
              <a:t>HTTP request counters</a:t>
            </a:r>
            <a:endParaRPr lang="en-US" dirty="0">
              <a:solidFill>
                <a:schemeClr val="bg1"/>
              </a:solidFill>
              <a:latin typeface="Arial"/>
              <a:cs typeface="Arial"/>
            </a:endParaRPr>
          </a:p>
        </p:txBody>
      </p:sp>
      <p:pic>
        <p:nvPicPr>
          <p:cNvPr id="4" name="Picture 3" descr="metr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057" y="1334532"/>
            <a:ext cx="8229600" cy="3090672"/>
          </a:xfrm>
          <a:prstGeom prst="rect">
            <a:avLst/>
          </a:prstGeom>
        </p:spPr>
      </p:pic>
    </p:spTree>
    <p:extLst>
      <p:ext uri="{BB962C8B-B14F-4D97-AF65-F5344CB8AC3E}">
        <p14:creationId xmlns:p14="http://schemas.microsoft.com/office/powerpoint/2010/main" val="1057161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chor="ctr">
            <a:normAutofit/>
          </a:bodyPr>
          <a:lstStyle/>
          <a:p>
            <a:pPr marL="0" indent="0" algn="ctr">
              <a:buNone/>
            </a:pPr>
            <a:r>
              <a:rPr lang="en-US" sz="4800" dirty="0" smtClean="0"/>
              <a:t>Microservices</a:t>
            </a:r>
          </a:p>
          <a:p>
            <a:pPr marL="0" indent="0" algn="ctr">
              <a:buNone/>
            </a:pPr>
            <a:r>
              <a:rPr lang="en-US" sz="1800" dirty="0" smtClean="0">
                <a:solidFill>
                  <a:schemeClr val="bg2">
                    <a:lumMod val="50000"/>
                  </a:schemeClr>
                </a:solidFill>
              </a:rPr>
              <a:t>(Microservices-friendliness)</a:t>
            </a:r>
            <a:endParaRPr lang="en-US" sz="1800" dirty="0">
              <a:solidFill>
                <a:schemeClr val="bg2">
                  <a:lumMod val="50000"/>
                </a:schemeClr>
              </a:solidFill>
            </a:endParaRPr>
          </a:p>
        </p:txBody>
      </p:sp>
    </p:spTree>
    <p:extLst>
      <p:ext uri="{BB962C8B-B14F-4D97-AF65-F5344CB8AC3E}">
        <p14:creationId xmlns:p14="http://schemas.microsoft.com/office/powerpoint/2010/main" val="25329455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a:t>
            </a:r>
            <a:r>
              <a:rPr lang="en-US" dirty="0" err="1" smtClean="0">
                <a:latin typeface="Courier"/>
                <a:cs typeface="Courier"/>
              </a:rPr>
              <a:t>Classpath</a:t>
            </a:r>
            <a:r>
              <a:rPr lang="en-US" dirty="0" smtClean="0"/>
              <a:t> Hell</a:t>
            </a:r>
            <a:endParaRPr lang="en-US" dirty="0"/>
          </a:p>
        </p:txBody>
      </p:sp>
      <p:sp>
        <p:nvSpPr>
          <p:cNvPr id="5" name="Rectangle 4"/>
          <p:cNvSpPr/>
          <p:nvPr/>
        </p:nvSpPr>
        <p:spPr>
          <a:xfrm>
            <a:off x="113161" y="2283581"/>
            <a:ext cx="1596820" cy="914400"/>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Read docs/blogs/copy previous project structure</a:t>
            </a:r>
            <a:endParaRPr lang="en-US" sz="1400" dirty="0"/>
          </a:p>
        </p:txBody>
      </p:sp>
      <p:sp>
        <p:nvSpPr>
          <p:cNvPr id="6" name="Terminator 5"/>
          <p:cNvSpPr/>
          <p:nvPr/>
        </p:nvSpPr>
        <p:spPr>
          <a:xfrm>
            <a:off x="457199" y="106413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start</a:t>
            </a:r>
            <a:endParaRPr lang="en-US" dirty="0"/>
          </a:p>
        </p:txBody>
      </p:sp>
      <p:sp>
        <p:nvSpPr>
          <p:cNvPr id="7" name="Process 6"/>
          <p:cNvSpPr/>
          <p:nvPr/>
        </p:nvSpPr>
        <p:spPr>
          <a:xfrm>
            <a:off x="312056" y="3726300"/>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Download jars</a:t>
            </a:r>
            <a:endParaRPr lang="en-US" sz="1400" dirty="0"/>
          </a:p>
        </p:txBody>
      </p:sp>
      <p:sp>
        <p:nvSpPr>
          <p:cNvPr id="9" name="Process 8"/>
          <p:cNvSpPr/>
          <p:nvPr/>
        </p:nvSpPr>
        <p:spPr>
          <a:xfrm>
            <a:off x="2854476" y="3775651"/>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Add jars to </a:t>
            </a:r>
            <a:r>
              <a:rPr lang="en-US" sz="1400" dirty="0" err="1" smtClean="0">
                <a:latin typeface="Courier"/>
                <a:cs typeface="Courier"/>
              </a:rPr>
              <a:t>classpath</a:t>
            </a:r>
            <a:endParaRPr lang="en-US" sz="1400" dirty="0">
              <a:latin typeface="Courier"/>
              <a:cs typeface="Courier"/>
            </a:endParaRPr>
          </a:p>
        </p:txBody>
      </p:sp>
      <p:sp>
        <p:nvSpPr>
          <p:cNvPr id="10" name="Process 9"/>
          <p:cNvSpPr/>
          <p:nvPr/>
        </p:nvSpPr>
        <p:spPr>
          <a:xfrm>
            <a:off x="2854476" y="2837302"/>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Write Code</a:t>
            </a:r>
            <a:endParaRPr lang="en-US" sz="1400" dirty="0"/>
          </a:p>
        </p:txBody>
      </p:sp>
      <p:sp>
        <p:nvSpPr>
          <p:cNvPr id="11" name="Decision 10"/>
          <p:cNvSpPr/>
          <p:nvPr/>
        </p:nvSpPr>
        <p:spPr>
          <a:xfrm>
            <a:off x="2433564" y="1300117"/>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200" dirty="0" smtClean="0"/>
              <a:t>Unresolved symbol?</a:t>
            </a:r>
            <a:endParaRPr lang="en-US" sz="1200" dirty="0"/>
          </a:p>
        </p:txBody>
      </p:sp>
      <p:sp>
        <p:nvSpPr>
          <p:cNvPr id="12" name="Process 11"/>
          <p:cNvSpPr/>
          <p:nvPr/>
        </p:nvSpPr>
        <p:spPr>
          <a:xfrm>
            <a:off x="5060647" y="1532098"/>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build</a:t>
            </a:r>
            <a:endParaRPr lang="en-US" sz="1400" dirty="0"/>
          </a:p>
        </p:txBody>
      </p:sp>
      <p:sp>
        <p:nvSpPr>
          <p:cNvPr id="13" name="Process 12"/>
          <p:cNvSpPr/>
          <p:nvPr/>
        </p:nvSpPr>
        <p:spPr>
          <a:xfrm>
            <a:off x="5060647" y="2394616"/>
            <a:ext cx="1199850" cy="520337"/>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400" dirty="0" smtClean="0"/>
              <a:t>run</a:t>
            </a:r>
            <a:endParaRPr lang="en-US" sz="1400" dirty="0"/>
          </a:p>
        </p:txBody>
      </p:sp>
      <p:sp>
        <p:nvSpPr>
          <p:cNvPr id="15" name="Decision 14"/>
          <p:cNvSpPr/>
          <p:nvPr/>
        </p:nvSpPr>
        <p:spPr>
          <a:xfrm>
            <a:off x="6905899" y="2052435"/>
            <a:ext cx="2051356" cy="1100908"/>
          </a:xfrm>
          <a:prstGeom prst="flowChartDecision">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100" dirty="0" err="1" smtClean="0">
                <a:latin typeface="Courier"/>
                <a:cs typeface="Courier"/>
              </a:rPr>
              <a:t>NoClassDefFound</a:t>
            </a:r>
            <a:r>
              <a:rPr lang="en-US" sz="1100" dirty="0" smtClean="0">
                <a:latin typeface="Courier"/>
                <a:cs typeface="Courier"/>
              </a:rPr>
              <a:t>?  </a:t>
            </a:r>
            <a:endParaRPr lang="en-US" sz="1100" dirty="0">
              <a:latin typeface="Courier"/>
              <a:cs typeface="Courier"/>
            </a:endParaRPr>
          </a:p>
        </p:txBody>
      </p:sp>
      <p:sp>
        <p:nvSpPr>
          <p:cNvPr id="16" name="Terminator 15"/>
          <p:cNvSpPr/>
          <p:nvPr/>
        </p:nvSpPr>
        <p:spPr>
          <a:xfrm>
            <a:off x="7540371" y="3986469"/>
            <a:ext cx="822960" cy="435671"/>
          </a:xfrm>
          <a:prstGeom prst="flowChartTermina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end</a:t>
            </a:r>
            <a:endParaRPr lang="en-US" dirty="0"/>
          </a:p>
        </p:txBody>
      </p:sp>
      <p:cxnSp>
        <p:nvCxnSpPr>
          <p:cNvPr id="18" name="Straight Arrow Connector 17"/>
          <p:cNvCxnSpPr/>
          <p:nvPr/>
        </p:nvCxnSpPr>
        <p:spPr>
          <a:xfrm>
            <a:off x="868679" y="1589315"/>
            <a:ext cx="0" cy="633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911571" y="3297164"/>
            <a:ext cx="41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1572382" y="3986469"/>
            <a:ext cx="12337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454401" y="3381829"/>
            <a:ext cx="0" cy="3686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454401" y="2442996"/>
            <a:ext cx="0" cy="3389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928918" y="1850571"/>
            <a:ext cx="1468361"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523620" y="1850571"/>
            <a:ext cx="488647" cy="6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660572" y="2112910"/>
            <a:ext cx="0" cy="231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6286121" y="2602889"/>
            <a:ext cx="607683" cy="1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946572" y="3210076"/>
            <a:ext cx="3018" cy="7038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862667" y="1064139"/>
            <a:ext cx="0" cy="763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7931578" y="1064140"/>
            <a:ext cx="18012" cy="95498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1862667" y="1064139"/>
            <a:ext cx="6068910"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949590" y="1649790"/>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5" name="TextBox 34"/>
          <p:cNvSpPr txBox="1"/>
          <p:nvPr/>
        </p:nvSpPr>
        <p:spPr>
          <a:xfrm>
            <a:off x="7949590" y="3197981"/>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7" name="TextBox 36"/>
          <p:cNvSpPr txBox="1"/>
          <p:nvPr/>
        </p:nvSpPr>
        <p:spPr>
          <a:xfrm>
            <a:off x="4484920" y="1458442"/>
            <a:ext cx="492367"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9" name="TextBox 38"/>
          <p:cNvSpPr txBox="1"/>
          <p:nvPr/>
        </p:nvSpPr>
        <p:spPr>
          <a:xfrm>
            <a:off x="2034254" y="1465124"/>
            <a:ext cx="541509"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Tree>
    <p:extLst>
      <p:ext uri="{BB962C8B-B14F-4D97-AF65-F5344CB8AC3E}">
        <p14:creationId xmlns:p14="http://schemas.microsoft.com/office/powerpoint/2010/main" val="443375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3546656" y="1028095"/>
            <a:ext cx="5509634" cy="3498548"/>
          </a:xfrm>
          <a:prstGeom prst="rect">
            <a:avLst/>
          </a:prstGeom>
        </p:spPr>
      </p:pic>
      <p:sp>
        <p:nvSpPr>
          <p:cNvPr id="5" name="TextBox 4"/>
          <p:cNvSpPr txBox="1"/>
          <p:nvPr/>
        </p:nvSpPr>
        <p:spPr>
          <a:xfrm>
            <a:off x="3861321" y="4172371"/>
            <a:ext cx="980908" cy="246221"/>
          </a:xfrm>
          <a:prstGeom prst="rect">
            <a:avLst/>
          </a:prstGeom>
          <a:solidFill>
            <a:schemeClr val="bg1"/>
          </a:solidFill>
        </p:spPr>
        <p:txBody>
          <a:bodyPr wrap="none" rtlCol="0">
            <a:spAutoFit/>
          </a:bodyPr>
          <a:lstStyle/>
          <a:p>
            <a:r>
              <a:rPr lang="en-US" sz="1000" b="1" dirty="0" smtClean="0"/>
              <a:t>Microservice</a:t>
            </a:r>
            <a:endParaRPr lang="en-US" sz="1000" b="1" dirty="0"/>
          </a:p>
        </p:txBody>
      </p:sp>
      <p:sp>
        <p:nvSpPr>
          <p:cNvPr id="6" name="TextBox 5"/>
          <p:cNvSpPr txBox="1"/>
          <p:nvPr/>
        </p:nvSpPr>
        <p:spPr>
          <a:xfrm>
            <a:off x="102286" y="2290167"/>
            <a:ext cx="3356952" cy="707886"/>
          </a:xfrm>
          <a:prstGeom prst="rect">
            <a:avLst/>
          </a:prstGeom>
          <a:noFill/>
        </p:spPr>
        <p:txBody>
          <a:bodyPr wrap="square" rtlCol="0">
            <a:spAutoFit/>
          </a:bodyPr>
          <a:lstStyle/>
          <a:p>
            <a:pPr algn="ctr"/>
            <a:r>
              <a:rPr lang="en-US" sz="2000" dirty="0" smtClean="0">
                <a:solidFill>
                  <a:schemeClr val="bg1"/>
                </a:solidFill>
                <a:latin typeface="Arial"/>
                <a:cs typeface="Arial"/>
              </a:rPr>
              <a:t>Each microservice is a Spring Boot fat jar</a:t>
            </a:r>
            <a:endParaRPr lang="en-US" sz="2000" dirty="0">
              <a:solidFill>
                <a:schemeClr val="bg1"/>
              </a:solidFill>
              <a:latin typeface="Arial"/>
              <a:cs typeface="Arial"/>
            </a:endParaRPr>
          </a:p>
        </p:txBody>
      </p:sp>
    </p:spTree>
    <p:extLst>
      <p:ext uri="{BB962C8B-B14F-4D97-AF65-F5344CB8AC3E}">
        <p14:creationId xmlns:p14="http://schemas.microsoft.com/office/powerpoint/2010/main" val="15880257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2156369"/>
            <a:ext cx="3965191" cy="88082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Thank You</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703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sp>
        <p:nvSpPr>
          <p:cNvPr id="3" name="Content Placeholder 2"/>
          <p:cNvSpPr>
            <a:spLocks noGrp="1"/>
          </p:cNvSpPr>
          <p:nvPr>
            <p:ph sz="quarter" idx="10"/>
          </p:nvPr>
        </p:nvSpPr>
        <p:spPr>
          <a:xfrm>
            <a:off x="457200" y="1108074"/>
            <a:ext cx="8229600" cy="1921179"/>
          </a:xfrm>
        </p:spPr>
        <p:txBody>
          <a:bodyPr anchor="ctr">
            <a:normAutofit/>
          </a:bodyPr>
          <a:lstStyle/>
          <a:p>
            <a:pPr marL="0" indent="0" algn="ctr">
              <a:buNone/>
            </a:pPr>
            <a:r>
              <a:rPr lang="en-US" sz="2200" dirty="0" smtClean="0"/>
              <a:t>Every application that accesses a relational database with </a:t>
            </a:r>
            <a:r>
              <a:rPr lang="en-US" sz="2200" dirty="0" smtClean="0">
                <a:latin typeface="Courier"/>
                <a:cs typeface="Courier"/>
              </a:rPr>
              <a:t>JDBC</a:t>
            </a:r>
            <a:r>
              <a:rPr lang="en-US" sz="2200" dirty="0" smtClean="0"/>
              <a:t> needs to configure a </a:t>
            </a:r>
            <a:r>
              <a:rPr lang="en-US" sz="2200" dirty="0" err="1" smtClean="0">
                <a:latin typeface="Courier"/>
                <a:cs typeface="Courier"/>
              </a:rPr>
              <a:t>JdbcTemplate</a:t>
            </a:r>
            <a:r>
              <a:rPr lang="en-US" sz="2200" dirty="0" smtClean="0"/>
              <a:t> and a </a:t>
            </a:r>
            <a:r>
              <a:rPr lang="en-US" sz="2200" dirty="0" err="1" smtClean="0">
                <a:latin typeface="Courier"/>
                <a:cs typeface="Courier"/>
              </a:rPr>
              <a:t>DataSource</a:t>
            </a:r>
            <a:endParaRPr lang="en-US" sz="2200" dirty="0">
              <a:latin typeface="Courier"/>
              <a:cs typeface="Courier"/>
            </a:endParaRPr>
          </a:p>
        </p:txBody>
      </p:sp>
      <p:pic>
        <p:nvPicPr>
          <p:cNvPr id="4" name="Picture 3" descr="Screen Shot 2016-01-23 at 9.2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65" y="3029253"/>
            <a:ext cx="4445000" cy="1346200"/>
          </a:xfrm>
          <a:prstGeom prst="rect">
            <a:avLst/>
          </a:prstGeom>
        </p:spPr>
      </p:pic>
      <p:pic>
        <p:nvPicPr>
          <p:cNvPr id="7" name="Picture 6" descr="Screen Shot 2016-01-23 at 9.3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 y="3029253"/>
            <a:ext cx="4533900" cy="1346200"/>
          </a:xfrm>
          <a:prstGeom prst="rect">
            <a:avLst/>
          </a:prstGeom>
        </p:spPr>
      </p:pic>
    </p:spTree>
    <p:extLst>
      <p:ext uri="{BB962C8B-B14F-4D97-AF65-F5344CB8AC3E}">
        <p14:creationId xmlns:p14="http://schemas.microsoft.com/office/powerpoint/2010/main" val="3322878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Boilerplate code</a:t>
            </a:r>
          </a:p>
        </p:txBody>
      </p:sp>
      <p:pic>
        <p:nvPicPr>
          <p:cNvPr id="4" name="Picture 3" descr="Screen Shot 2016-02-17 at 5.2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6" y="943427"/>
            <a:ext cx="5454951" cy="3655098"/>
          </a:xfrm>
          <a:prstGeom prst="rect">
            <a:avLst/>
          </a:prstGeom>
        </p:spPr>
      </p:pic>
      <p:sp>
        <p:nvSpPr>
          <p:cNvPr id="5" name="TextBox 4"/>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To get a </a:t>
            </a:r>
            <a:r>
              <a:rPr lang="en-US" sz="2400" dirty="0" err="1" smtClean="0">
                <a:solidFill>
                  <a:schemeClr val="bg1"/>
                </a:solidFill>
                <a:latin typeface="Arial"/>
                <a:cs typeface="Arial"/>
              </a:rPr>
              <a:t>db</a:t>
            </a:r>
            <a:r>
              <a:rPr lang="en-US" sz="2400" dirty="0" smtClean="0">
                <a:solidFill>
                  <a:schemeClr val="bg1"/>
                </a:solidFill>
                <a:latin typeface="Arial"/>
                <a:cs typeface="Arial"/>
              </a:rPr>
              <a:t> connection</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Driver</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Connection URL</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Username</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Password</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41707161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Boilerplate code</a:t>
            </a:r>
            <a:endParaRPr lang="en-US" dirty="0"/>
          </a:p>
        </p:txBody>
      </p:sp>
      <p:pic>
        <p:nvPicPr>
          <p:cNvPr id="10" name="Picture 9" descr="Screen Shot 2016-02-17 at 5.3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301" y="919235"/>
            <a:ext cx="5379357" cy="3684491"/>
          </a:xfrm>
          <a:prstGeom prst="rect">
            <a:avLst/>
          </a:prstGeom>
        </p:spPr>
      </p:pic>
      <p:sp>
        <p:nvSpPr>
          <p:cNvPr id="23" name="TextBox 22"/>
          <p:cNvSpPr txBox="1"/>
          <p:nvPr/>
        </p:nvSpPr>
        <p:spPr>
          <a:xfrm>
            <a:off x="118533" y="943427"/>
            <a:ext cx="3389086" cy="3655097"/>
          </a:xfrm>
          <a:prstGeom prst="rect">
            <a:avLst/>
          </a:prstGeom>
          <a:noFill/>
        </p:spPr>
        <p:txBody>
          <a:bodyPr wrap="square" rtlCol="0" anchor="ctr">
            <a:noAutofit/>
          </a:bodyPr>
          <a:lstStyle/>
          <a:p>
            <a:r>
              <a:rPr lang="en-US" sz="2400" dirty="0" smtClean="0">
                <a:solidFill>
                  <a:schemeClr val="bg1"/>
                </a:solidFill>
                <a:latin typeface="Arial"/>
                <a:cs typeface="Arial"/>
              </a:rPr>
              <a:t>For </a:t>
            </a:r>
            <a:r>
              <a:rPr lang="en-US" sz="2400" dirty="0" smtClean="0">
                <a:solidFill>
                  <a:schemeClr val="bg1"/>
                </a:solidFill>
                <a:latin typeface="Courier"/>
                <a:cs typeface="Courier"/>
              </a:rPr>
              <a:t>CRUD</a:t>
            </a:r>
            <a:r>
              <a:rPr lang="en-US" sz="2400" dirty="0" smtClean="0">
                <a:solidFill>
                  <a:schemeClr val="bg1"/>
                </a:solidFill>
                <a:latin typeface="Arial"/>
                <a:cs typeface="Arial"/>
              </a:rPr>
              <a:t> Operations</a:t>
            </a:r>
          </a:p>
          <a:p>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Prepare Statement</a:t>
            </a:r>
          </a:p>
          <a:p>
            <a:endParaRPr lang="en-US" sz="2000" dirty="0" smtClean="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Set Parameters</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Execute Statement</a:t>
            </a:r>
          </a:p>
          <a:p>
            <a:pPr marL="285750" indent="-285750">
              <a:buFont typeface="Arial"/>
              <a:buChar char="•"/>
            </a:pPr>
            <a:endParaRPr lang="en-US" sz="2000" dirty="0">
              <a:solidFill>
                <a:schemeClr val="bg1"/>
              </a:solidFill>
              <a:latin typeface="Arial"/>
              <a:cs typeface="Arial"/>
            </a:endParaRPr>
          </a:p>
          <a:p>
            <a:pPr marL="285750" indent="-285750">
              <a:buFont typeface="Arial"/>
              <a:buChar char="•"/>
            </a:pPr>
            <a:r>
              <a:rPr lang="en-US" sz="2000" dirty="0" smtClean="0">
                <a:solidFill>
                  <a:schemeClr val="bg1"/>
                </a:solidFill>
                <a:latin typeface="Arial"/>
                <a:cs typeface="Arial"/>
              </a:rPr>
              <a:t>Catch Exceptions</a:t>
            </a:r>
            <a:endParaRPr lang="en-US" dirty="0">
              <a:solidFill>
                <a:schemeClr val="bg1"/>
              </a:solidFill>
              <a:latin typeface="Arial"/>
              <a:cs typeface="Arial"/>
            </a:endParaRPr>
          </a:p>
          <a:p>
            <a:endParaRPr lang="en-US" dirty="0">
              <a:solidFill>
                <a:schemeClr val="bg1"/>
              </a:solidFill>
              <a:latin typeface="Arial"/>
              <a:cs typeface="Arial"/>
            </a:endParaRPr>
          </a:p>
        </p:txBody>
      </p:sp>
    </p:spTree>
    <p:extLst>
      <p:ext uri="{BB962C8B-B14F-4D97-AF65-F5344CB8AC3E}">
        <p14:creationId xmlns:p14="http://schemas.microsoft.com/office/powerpoint/2010/main" val="8534094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solidFill>
                <a:srgbClr val="138A7E"/>
              </a:solidFill>
            </a:endParaRPr>
          </a:p>
        </p:txBody>
      </p:sp>
      <p:sp>
        <p:nvSpPr>
          <p:cNvPr id="3" name="Content Placeholder 2"/>
          <p:cNvSpPr>
            <a:spLocks noGrp="1"/>
          </p:cNvSpPr>
          <p:nvPr>
            <p:ph sz="quarter" idx="10"/>
          </p:nvPr>
        </p:nvSpPr>
        <p:spPr>
          <a:xfrm>
            <a:off x="810380" y="1108074"/>
            <a:ext cx="7745259" cy="3273007"/>
          </a:xfrm>
        </p:spPr>
        <p:txBody>
          <a:bodyPr anchor="ctr">
            <a:normAutofit/>
          </a:bodyPr>
          <a:lstStyle/>
          <a:p>
            <a:pPr marL="514350" indent="-514350">
              <a:buFont typeface="+mj-lt"/>
              <a:buAutoNum type="arabicPeriod"/>
            </a:pPr>
            <a:r>
              <a:rPr lang="en-US" dirty="0" smtClean="0">
                <a:solidFill>
                  <a:schemeClr val="bg2">
                    <a:lumMod val="50000"/>
                  </a:schemeClr>
                </a:solidFill>
              </a:rPr>
              <a:t>Challenges building non-Boot applications</a:t>
            </a:r>
          </a:p>
          <a:p>
            <a:pPr marL="514350" indent="-514350">
              <a:buFont typeface="+mj-lt"/>
              <a:buAutoNum type="arabicPeriod"/>
            </a:pPr>
            <a:r>
              <a:rPr lang="en-US" dirty="0" smtClean="0"/>
              <a:t>What </a:t>
            </a:r>
            <a:r>
              <a:rPr lang="en-US" dirty="0"/>
              <a:t>is Spring Boot</a:t>
            </a:r>
            <a:r>
              <a:rPr lang="en-US" dirty="0" smtClean="0"/>
              <a:t>?</a:t>
            </a:r>
            <a:endParaRPr lang="en-US" dirty="0"/>
          </a:p>
          <a:p>
            <a:pPr marL="514350" indent="-514350">
              <a:buFont typeface="+mj-lt"/>
              <a:buAutoNum type="arabicPeriod"/>
            </a:pPr>
            <a:r>
              <a:rPr lang="en-US" dirty="0" smtClean="0">
                <a:solidFill>
                  <a:schemeClr val="bg2">
                    <a:lumMod val="50000"/>
                  </a:schemeClr>
                </a:solidFill>
              </a:rPr>
              <a:t>Capabilities</a:t>
            </a:r>
            <a:endParaRPr lang="en-US" dirty="0">
              <a:solidFill>
                <a:schemeClr val="bg2">
                  <a:lumMod val="50000"/>
                </a:schemeClr>
              </a:solidFill>
            </a:endParaRPr>
          </a:p>
          <a:p>
            <a:endParaRPr lang="en-US" dirty="0"/>
          </a:p>
        </p:txBody>
      </p:sp>
    </p:spTree>
    <p:extLst>
      <p:ext uri="{BB962C8B-B14F-4D97-AF65-F5344CB8AC3E}">
        <p14:creationId xmlns:p14="http://schemas.microsoft.com/office/powerpoint/2010/main" val="16209818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27015</TotalTime>
  <Words>1282</Words>
  <Application>Microsoft Macintosh PowerPoint</Application>
  <PresentationFormat>On-screen Show (16:9)</PresentationFormat>
  <Paragraphs>295</Paragraphs>
  <Slides>51</Slides>
  <Notes>8</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Pivotal_Dark_Template</vt:lpstr>
      <vt:lpstr>PowerPoint Presentation</vt:lpstr>
      <vt:lpstr>Agenda</vt:lpstr>
      <vt:lpstr>Agenda</vt:lpstr>
      <vt:lpstr>Classpath Hell</vt:lpstr>
      <vt:lpstr>Resolving Classpath Hell</vt:lpstr>
      <vt:lpstr>Boilerplate code</vt:lpstr>
      <vt:lpstr>Boilerplate code</vt:lpstr>
      <vt:lpstr>Boilerplate code</vt:lpstr>
      <vt:lpstr>Agenda</vt:lpstr>
      <vt:lpstr>Spring Boot</vt:lpstr>
      <vt:lpstr>Spring Boot Adoption</vt:lpstr>
      <vt:lpstr>Agenda</vt:lpstr>
      <vt:lpstr>Capabilities</vt:lpstr>
      <vt:lpstr>Capabilities</vt:lpstr>
      <vt:lpstr>Spring Initializer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pom.xml</vt:lpstr>
      <vt:lpstr>Starters vs Current Practice</vt:lpstr>
      <vt:lpstr>PowerPoint Presentation</vt:lpstr>
      <vt:lpstr>Make Jar not War!</vt:lpstr>
      <vt:lpstr>Benefits</vt:lpstr>
      <vt:lpstr>PowerPoint Presentation</vt:lpstr>
      <vt:lpstr>PowerPoint Presentation</vt:lpstr>
      <vt:lpstr>PowerPoint Presentation</vt:lpstr>
      <vt:lpstr>PowerPoint Presentation</vt:lpstr>
      <vt:lpstr>PowerPoint Presentation</vt:lpstr>
      <vt:lpstr>Precedence of externalized configuration</vt:lpstr>
      <vt:lpstr>PowerPoint Presentation</vt:lpstr>
      <vt:lpstr>PowerPoint Presentation</vt:lpstr>
      <vt:lpstr>Automatic Restart</vt:lpstr>
      <vt:lpstr>LiveReload support</vt:lpstr>
      <vt:lpstr>PowerPoint Presentation</vt:lpstr>
      <vt:lpstr>Auto-Configuration</vt:lpstr>
      <vt:lpstr>Explicitly exclude Auto-Configuration</vt:lpstr>
      <vt:lpstr>Fine Tuning Auto-Configuration</vt:lpstr>
      <vt:lpstr>PowerPoint Presentation</vt:lpstr>
      <vt:lpstr>PowerPoint Presentation</vt:lpstr>
      <vt:lpstr>PowerPoint Presentation</vt:lpstr>
      <vt:lpstr>Types of Actuator Endpoints</vt:lpstr>
      <vt:lpstr>/health</vt:lpstr>
      <vt:lpstr>/metrics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Sharath Sahadevan</cp:lastModifiedBy>
  <cp:revision>589</cp:revision>
  <dcterms:created xsi:type="dcterms:W3CDTF">2010-04-12T23:12:02Z</dcterms:created>
  <dcterms:modified xsi:type="dcterms:W3CDTF">2016-10-16T20:32:05Z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